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4192C03-BD1A-4398-B28A-66D3DDFB9CFD}" type="datetimeFigureOut">
              <a:rPr lang="tr-TR" smtClean="0"/>
              <a:t>18.04.2025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7FE0C-410C-4DB7-A461-2AC653725760}" type="slidenum">
              <a:rPr lang="tr-TR" smtClean="0"/>
              <a:t>‹#›</a:t>
            </a:fld>
            <a:endParaRPr lang="tr-TR"/>
          </a:p>
        </p:txBody>
      </p:sp>
    </p:spTree>
    <p:extLst>
      <p:ext uri="{BB962C8B-B14F-4D97-AF65-F5344CB8AC3E}">
        <p14:creationId xmlns:p14="http://schemas.microsoft.com/office/powerpoint/2010/main" val="1136810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4192C03-BD1A-4398-B28A-66D3DDFB9CFD}" type="datetimeFigureOut">
              <a:rPr lang="tr-TR" smtClean="0"/>
              <a:t>18.04.2025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7FE0C-410C-4DB7-A461-2AC653725760}" type="slidenum">
              <a:rPr lang="tr-TR" smtClean="0"/>
              <a:t>‹#›</a:t>
            </a:fld>
            <a:endParaRPr lang="tr-TR"/>
          </a:p>
        </p:txBody>
      </p:sp>
    </p:spTree>
    <p:extLst>
      <p:ext uri="{BB962C8B-B14F-4D97-AF65-F5344CB8AC3E}">
        <p14:creationId xmlns:p14="http://schemas.microsoft.com/office/powerpoint/2010/main" val="211957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4192C03-BD1A-4398-B28A-66D3DDFB9CFD}" type="datetimeFigureOut">
              <a:rPr lang="tr-TR" smtClean="0"/>
              <a:t>18.04.2025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7FE0C-410C-4DB7-A461-2AC653725760}"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176411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4192C03-BD1A-4398-B28A-66D3DDFB9CFD}" type="datetimeFigureOut">
              <a:rPr lang="tr-TR" smtClean="0"/>
              <a:t>18.04.2025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7FE0C-410C-4DB7-A461-2AC653725760}" type="slidenum">
              <a:rPr lang="tr-TR" smtClean="0"/>
              <a:t>‹#›</a:t>
            </a:fld>
            <a:endParaRPr lang="tr-TR"/>
          </a:p>
        </p:txBody>
      </p:sp>
    </p:spTree>
    <p:extLst>
      <p:ext uri="{BB962C8B-B14F-4D97-AF65-F5344CB8AC3E}">
        <p14:creationId xmlns:p14="http://schemas.microsoft.com/office/powerpoint/2010/main" val="1866970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4192C03-BD1A-4398-B28A-66D3DDFB9CFD}" type="datetimeFigureOut">
              <a:rPr lang="tr-TR" smtClean="0"/>
              <a:t>18.04.2025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7FE0C-410C-4DB7-A461-2AC653725760}"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209142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4192C03-BD1A-4398-B28A-66D3DDFB9CFD}" type="datetimeFigureOut">
              <a:rPr lang="tr-TR" smtClean="0"/>
              <a:t>18.04.2025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7FE0C-410C-4DB7-A461-2AC653725760}" type="slidenum">
              <a:rPr lang="tr-TR" smtClean="0"/>
              <a:t>‹#›</a:t>
            </a:fld>
            <a:endParaRPr lang="tr-TR"/>
          </a:p>
        </p:txBody>
      </p:sp>
    </p:spTree>
    <p:extLst>
      <p:ext uri="{BB962C8B-B14F-4D97-AF65-F5344CB8AC3E}">
        <p14:creationId xmlns:p14="http://schemas.microsoft.com/office/powerpoint/2010/main" val="36596887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4192C03-BD1A-4398-B28A-66D3DDFB9CFD}" type="datetimeFigureOut">
              <a:rPr lang="tr-TR" smtClean="0"/>
              <a:t>18.04.2025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7FE0C-410C-4DB7-A461-2AC653725760}" type="slidenum">
              <a:rPr lang="tr-TR" smtClean="0"/>
              <a:t>‹#›</a:t>
            </a:fld>
            <a:endParaRPr lang="tr-TR"/>
          </a:p>
        </p:txBody>
      </p:sp>
    </p:spTree>
    <p:extLst>
      <p:ext uri="{BB962C8B-B14F-4D97-AF65-F5344CB8AC3E}">
        <p14:creationId xmlns:p14="http://schemas.microsoft.com/office/powerpoint/2010/main" val="10862186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4192C03-BD1A-4398-B28A-66D3DDFB9CFD}" type="datetimeFigureOut">
              <a:rPr lang="tr-TR" smtClean="0"/>
              <a:t>18.04.2025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7FE0C-410C-4DB7-A461-2AC653725760}" type="slidenum">
              <a:rPr lang="tr-TR" smtClean="0"/>
              <a:t>‹#›</a:t>
            </a:fld>
            <a:endParaRPr lang="tr-TR"/>
          </a:p>
        </p:txBody>
      </p:sp>
    </p:spTree>
    <p:extLst>
      <p:ext uri="{BB962C8B-B14F-4D97-AF65-F5344CB8AC3E}">
        <p14:creationId xmlns:p14="http://schemas.microsoft.com/office/powerpoint/2010/main" val="3911603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4192C03-BD1A-4398-B28A-66D3DDFB9CFD}" type="datetimeFigureOut">
              <a:rPr lang="tr-TR" smtClean="0"/>
              <a:t>18.04.2025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7FE0C-410C-4DB7-A461-2AC653725760}" type="slidenum">
              <a:rPr lang="tr-TR" smtClean="0"/>
              <a:t>‹#›</a:t>
            </a:fld>
            <a:endParaRPr lang="tr-TR"/>
          </a:p>
        </p:txBody>
      </p:sp>
    </p:spTree>
    <p:extLst>
      <p:ext uri="{BB962C8B-B14F-4D97-AF65-F5344CB8AC3E}">
        <p14:creationId xmlns:p14="http://schemas.microsoft.com/office/powerpoint/2010/main" val="35134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4192C03-BD1A-4398-B28A-66D3DDFB9CFD}" type="datetimeFigureOut">
              <a:rPr lang="tr-TR" smtClean="0"/>
              <a:t>18.04.2025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7FE0C-410C-4DB7-A461-2AC653725760}" type="slidenum">
              <a:rPr lang="tr-TR" smtClean="0"/>
              <a:t>‹#›</a:t>
            </a:fld>
            <a:endParaRPr lang="tr-TR"/>
          </a:p>
        </p:txBody>
      </p:sp>
    </p:spTree>
    <p:extLst>
      <p:ext uri="{BB962C8B-B14F-4D97-AF65-F5344CB8AC3E}">
        <p14:creationId xmlns:p14="http://schemas.microsoft.com/office/powerpoint/2010/main" val="2877968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4192C03-BD1A-4398-B28A-66D3DDFB9CFD}" type="datetimeFigureOut">
              <a:rPr lang="tr-TR" smtClean="0"/>
              <a:t>18.04.2025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837FE0C-410C-4DB7-A461-2AC653725760}" type="slidenum">
              <a:rPr lang="tr-TR" smtClean="0"/>
              <a:t>‹#›</a:t>
            </a:fld>
            <a:endParaRPr lang="tr-TR"/>
          </a:p>
        </p:txBody>
      </p:sp>
    </p:spTree>
    <p:extLst>
      <p:ext uri="{BB962C8B-B14F-4D97-AF65-F5344CB8AC3E}">
        <p14:creationId xmlns:p14="http://schemas.microsoft.com/office/powerpoint/2010/main" val="3524488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4192C03-BD1A-4398-B28A-66D3DDFB9CFD}" type="datetimeFigureOut">
              <a:rPr lang="tr-TR" smtClean="0"/>
              <a:t>18.04.2025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837FE0C-410C-4DB7-A461-2AC653725760}" type="slidenum">
              <a:rPr lang="tr-TR" smtClean="0"/>
              <a:t>‹#›</a:t>
            </a:fld>
            <a:endParaRPr lang="tr-TR"/>
          </a:p>
        </p:txBody>
      </p:sp>
    </p:spTree>
    <p:extLst>
      <p:ext uri="{BB962C8B-B14F-4D97-AF65-F5344CB8AC3E}">
        <p14:creationId xmlns:p14="http://schemas.microsoft.com/office/powerpoint/2010/main" val="2627236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4192C03-BD1A-4398-B28A-66D3DDFB9CFD}" type="datetimeFigureOut">
              <a:rPr lang="tr-TR" smtClean="0"/>
              <a:t>18.04.2025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837FE0C-410C-4DB7-A461-2AC653725760}" type="slidenum">
              <a:rPr lang="tr-TR" smtClean="0"/>
              <a:t>‹#›</a:t>
            </a:fld>
            <a:endParaRPr lang="tr-TR"/>
          </a:p>
        </p:txBody>
      </p:sp>
    </p:spTree>
    <p:extLst>
      <p:ext uri="{BB962C8B-B14F-4D97-AF65-F5344CB8AC3E}">
        <p14:creationId xmlns:p14="http://schemas.microsoft.com/office/powerpoint/2010/main" val="3107121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92C03-BD1A-4398-B28A-66D3DDFB9CFD}" type="datetimeFigureOut">
              <a:rPr lang="tr-TR" smtClean="0"/>
              <a:t>18.04.2025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837FE0C-410C-4DB7-A461-2AC653725760}" type="slidenum">
              <a:rPr lang="tr-TR" smtClean="0"/>
              <a:t>‹#›</a:t>
            </a:fld>
            <a:endParaRPr lang="tr-TR"/>
          </a:p>
        </p:txBody>
      </p:sp>
    </p:spTree>
    <p:extLst>
      <p:ext uri="{BB962C8B-B14F-4D97-AF65-F5344CB8AC3E}">
        <p14:creationId xmlns:p14="http://schemas.microsoft.com/office/powerpoint/2010/main" val="3236972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4192C03-BD1A-4398-B28A-66D3DDFB9CFD}" type="datetimeFigureOut">
              <a:rPr lang="tr-TR" smtClean="0"/>
              <a:t>18.04.2025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837FE0C-410C-4DB7-A461-2AC653725760}" type="slidenum">
              <a:rPr lang="tr-TR" smtClean="0"/>
              <a:t>‹#›</a:t>
            </a:fld>
            <a:endParaRPr lang="tr-TR"/>
          </a:p>
        </p:txBody>
      </p:sp>
    </p:spTree>
    <p:extLst>
      <p:ext uri="{BB962C8B-B14F-4D97-AF65-F5344CB8AC3E}">
        <p14:creationId xmlns:p14="http://schemas.microsoft.com/office/powerpoint/2010/main" val="3410295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4192C03-BD1A-4398-B28A-66D3DDFB9CFD}" type="datetimeFigureOut">
              <a:rPr lang="tr-TR" smtClean="0"/>
              <a:t>18.04.2025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837FE0C-410C-4DB7-A461-2AC653725760}" type="slidenum">
              <a:rPr lang="tr-TR" smtClean="0"/>
              <a:t>‹#›</a:t>
            </a:fld>
            <a:endParaRPr lang="tr-TR"/>
          </a:p>
        </p:txBody>
      </p:sp>
    </p:spTree>
    <p:extLst>
      <p:ext uri="{BB962C8B-B14F-4D97-AF65-F5344CB8AC3E}">
        <p14:creationId xmlns:p14="http://schemas.microsoft.com/office/powerpoint/2010/main" val="3411623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4192C03-BD1A-4398-B28A-66D3DDFB9CFD}" type="datetimeFigureOut">
              <a:rPr lang="tr-TR" smtClean="0"/>
              <a:t>18.04.2025</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37FE0C-410C-4DB7-A461-2AC653725760}" type="slidenum">
              <a:rPr lang="tr-TR" smtClean="0"/>
              <a:t>‹#›</a:t>
            </a:fld>
            <a:endParaRPr lang="tr-TR"/>
          </a:p>
        </p:txBody>
      </p:sp>
    </p:spTree>
    <p:extLst>
      <p:ext uri="{BB962C8B-B14F-4D97-AF65-F5344CB8AC3E}">
        <p14:creationId xmlns:p14="http://schemas.microsoft.com/office/powerpoint/2010/main" val="3748711240"/>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DFFC35B2-A78A-00AC-1A37-FD55DA6C00D2}"/>
              </a:ext>
            </a:extLst>
          </p:cNvPr>
          <p:cNvSpPr>
            <a:spLocks noGrp="1"/>
          </p:cNvSpPr>
          <p:nvPr>
            <p:ph type="ctrTitle"/>
          </p:nvPr>
        </p:nvSpPr>
        <p:spPr>
          <a:xfrm>
            <a:off x="1545336" y="1627631"/>
            <a:ext cx="7900416" cy="1882331"/>
          </a:xfrm>
        </p:spPr>
        <p:txBody>
          <a:bodyPr>
            <a:normAutofit fontScale="90000"/>
          </a:bodyPr>
          <a:lstStyle/>
          <a:p>
            <a:r>
              <a:rPr lang="tr-TR" sz="3600" b="1" kern="100" dirty="0" smtClean="0">
                <a:effectLst/>
                <a:latin typeface="Calibri" panose="020F0502020204030204" pitchFamily="34" charset="0"/>
                <a:ea typeface="Calibri" panose="020F0502020204030204" pitchFamily="34" charset="0"/>
                <a:cs typeface="Times New Roman" panose="02020603050405020304" pitchFamily="18" charset="0"/>
              </a:rPr>
              <a:t/>
            </a:r>
            <a:br>
              <a:rPr lang="tr-TR" sz="3600" b="1" kern="100" dirty="0" smtClean="0">
                <a:effectLst/>
                <a:latin typeface="Calibri" panose="020F0502020204030204" pitchFamily="34" charset="0"/>
                <a:ea typeface="Calibri" panose="020F0502020204030204" pitchFamily="34" charset="0"/>
                <a:cs typeface="Times New Roman" panose="02020603050405020304" pitchFamily="18" charset="0"/>
              </a:rPr>
            </a:br>
            <a:r>
              <a:rPr lang="tr-TR" sz="3600" b="1" kern="100" dirty="0">
                <a:latin typeface="Calibri" panose="020F0502020204030204" pitchFamily="34" charset="0"/>
                <a:ea typeface="Calibri" panose="020F0502020204030204" pitchFamily="34" charset="0"/>
                <a:cs typeface="Times New Roman" panose="02020603050405020304" pitchFamily="18" charset="0"/>
              </a:rPr>
              <a:t/>
            </a:r>
            <a:br>
              <a:rPr lang="tr-TR" sz="3600" b="1" kern="100" dirty="0">
                <a:latin typeface="Calibri" panose="020F0502020204030204" pitchFamily="34" charset="0"/>
                <a:ea typeface="Calibri" panose="020F0502020204030204" pitchFamily="34" charset="0"/>
                <a:cs typeface="Times New Roman" panose="02020603050405020304" pitchFamily="18" charset="0"/>
              </a:rPr>
            </a:br>
            <a:r>
              <a:rPr lang="tr-TR" sz="3600" b="1" kern="100" dirty="0" smtClean="0">
                <a:latin typeface="Calibri" panose="020F0502020204030204" pitchFamily="34" charset="0"/>
                <a:ea typeface="Calibri" panose="020F0502020204030204" pitchFamily="34" charset="0"/>
                <a:cs typeface="Times New Roman" panose="02020603050405020304" pitchFamily="18" charset="0"/>
              </a:rPr>
              <a:t/>
            </a:r>
            <a:br>
              <a:rPr lang="tr-TR" sz="3600" b="1" kern="100" dirty="0" smtClean="0">
                <a:latin typeface="Calibri" panose="020F0502020204030204" pitchFamily="34" charset="0"/>
                <a:ea typeface="Calibri" panose="020F0502020204030204" pitchFamily="34" charset="0"/>
                <a:cs typeface="Times New Roman" panose="02020603050405020304" pitchFamily="18" charset="0"/>
              </a:rPr>
            </a:br>
            <a:r>
              <a:rPr lang="tr-TR" sz="3600" b="1" kern="100" dirty="0">
                <a:latin typeface="Calibri" panose="020F0502020204030204" pitchFamily="34" charset="0"/>
                <a:ea typeface="Calibri" panose="020F0502020204030204" pitchFamily="34" charset="0"/>
                <a:cs typeface="Times New Roman" panose="02020603050405020304" pitchFamily="18" charset="0"/>
              </a:rPr>
              <a:t/>
            </a:r>
            <a:br>
              <a:rPr lang="tr-TR" sz="3600" b="1" kern="100" dirty="0">
                <a:latin typeface="Calibri" panose="020F0502020204030204" pitchFamily="34" charset="0"/>
                <a:ea typeface="Calibri" panose="020F0502020204030204" pitchFamily="34" charset="0"/>
                <a:cs typeface="Times New Roman" panose="02020603050405020304" pitchFamily="18" charset="0"/>
              </a:rPr>
            </a:br>
            <a:r>
              <a:rPr lang="tr-TR" sz="3600" b="1" kern="100" dirty="0" smtClean="0">
                <a:latin typeface="Calibri" panose="020F0502020204030204" pitchFamily="34" charset="0"/>
                <a:ea typeface="Calibri" panose="020F0502020204030204" pitchFamily="34" charset="0"/>
                <a:cs typeface="Times New Roman" panose="02020603050405020304" pitchFamily="18" charset="0"/>
              </a:rPr>
              <a:t/>
            </a:r>
            <a:br>
              <a:rPr lang="tr-TR" sz="3600" b="1" kern="100" dirty="0" smtClean="0">
                <a:latin typeface="Calibri" panose="020F0502020204030204" pitchFamily="34" charset="0"/>
                <a:ea typeface="Calibri" panose="020F0502020204030204" pitchFamily="34" charset="0"/>
                <a:cs typeface="Times New Roman" panose="02020603050405020304" pitchFamily="18" charset="0"/>
              </a:rPr>
            </a:br>
            <a:r>
              <a:rPr lang="tr-TR" sz="3600" b="1" kern="100" dirty="0">
                <a:latin typeface="Calibri" panose="020F0502020204030204" pitchFamily="34" charset="0"/>
                <a:ea typeface="Calibri" panose="020F0502020204030204" pitchFamily="34" charset="0"/>
                <a:cs typeface="Times New Roman" panose="02020603050405020304" pitchFamily="18" charset="0"/>
              </a:rPr>
              <a:t/>
            </a:r>
            <a:br>
              <a:rPr lang="tr-TR" sz="3600" b="1" kern="100" dirty="0">
                <a:latin typeface="Calibri" panose="020F0502020204030204" pitchFamily="34" charset="0"/>
                <a:ea typeface="Calibri" panose="020F0502020204030204" pitchFamily="34" charset="0"/>
                <a:cs typeface="Times New Roman" panose="02020603050405020304" pitchFamily="18" charset="0"/>
              </a:rPr>
            </a:br>
            <a:r>
              <a:rPr lang="tr-TR" sz="3600" b="1" kern="100" dirty="0" smtClean="0">
                <a:latin typeface="Calibri" panose="020F0502020204030204" pitchFamily="34" charset="0"/>
                <a:ea typeface="Calibri" panose="020F0502020204030204" pitchFamily="34" charset="0"/>
                <a:cs typeface="Times New Roman" panose="02020603050405020304" pitchFamily="18" charset="0"/>
              </a:rPr>
              <a:t/>
            </a:r>
            <a:br>
              <a:rPr lang="tr-TR" sz="3600" b="1" kern="100" dirty="0" smtClean="0">
                <a:latin typeface="Calibri" panose="020F0502020204030204" pitchFamily="34" charset="0"/>
                <a:ea typeface="Calibri" panose="020F0502020204030204" pitchFamily="34" charset="0"/>
                <a:cs typeface="Times New Roman" panose="02020603050405020304" pitchFamily="18" charset="0"/>
              </a:rPr>
            </a:br>
            <a:r>
              <a:rPr lang="tr-TR" sz="4000" b="1" kern="1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ERZURUM </a:t>
            </a:r>
            <a:r>
              <a:rPr lang="tr-TR" sz="40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İLİ ÖZELİNDE </a:t>
            </a:r>
            <a:br>
              <a:rPr lang="tr-TR" sz="40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tr-TR" sz="40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EĞİTİM SEKTÖRÜ DAHİLİNDE </a:t>
            </a:r>
            <a:br>
              <a:rPr lang="tr-TR" sz="40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tr-TR" sz="40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BÖLGESEL TEŞVİK UYGULAMALARI</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a:r>
            <a:br>
              <a:rPr lang="tr-T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Alt Başlık 2">
            <a:extLst>
              <a:ext uri="{FF2B5EF4-FFF2-40B4-BE49-F238E27FC236}">
                <a16:creationId xmlns="" xmlns:a16="http://schemas.microsoft.com/office/drawing/2014/main" id="{37E612A2-73CA-F684-EA74-0711EB6DA679}"/>
              </a:ext>
            </a:extLst>
          </p:cNvPr>
          <p:cNvSpPr>
            <a:spLocks noGrp="1"/>
          </p:cNvSpPr>
          <p:nvPr>
            <p:ph type="subTitle" idx="1"/>
          </p:nvPr>
        </p:nvSpPr>
        <p:spPr>
          <a:xfrm>
            <a:off x="1507066" y="3364993"/>
            <a:ext cx="8011837" cy="1563624"/>
          </a:xfrm>
        </p:spPr>
        <p:txBody>
          <a:bodyPr>
            <a:normAutofit/>
          </a:bodyPr>
          <a:lstStyle/>
          <a:p>
            <a:r>
              <a:rPr lang="tr-TR" dirty="0">
                <a:solidFill>
                  <a:schemeClr val="tx1"/>
                </a:solidFill>
              </a:rPr>
              <a:t>HAZIRLAYAN: </a:t>
            </a:r>
          </a:p>
          <a:p>
            <a:r>
              <a:rPr lang="tr-TR" dirty="0">
                <a:solidFill>
                  <a:schemeClr val="tx1"/>
                </a:solidFill>
              </a:rPr>
              <a:t>ERZURUM ABİGEM A.Ş. </a:t>
            </a:r>
          </a:p>
          <a:p>
            <a:r>
              <a:rPr lang="tr-TR" dirty="0">
                <a:solidFill>
                  <a:schemeClr val="tx1"/>
                </a:solidFill>
              </a:rPr>
              <a:t>PROGRAM YÖNETİCİSİ-ORUÇ REİS KESEMEN </a:t>
            </a:r>
          </a:p>
        </p:txBody>
      </p:sp>
      <p:pic>
        <p:nvPicPr>
          <p:cNvPr id="5" name="Resim 4" descr="metin, yazı tipi, logo, grafik içeren bir resim">
            <a:extLst>
              <a:ext uri="{FF2B5EF4-FFF2-40B4-BE49-F238E27FC236}">
                <a16:creationId xmlns="" xmlns:a16="http://schemas.microsoft.com/office/drawing/2014/main" id="{10A5D0D4-189A-47F8-E26C-9481ABB1C7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5792" y="200533"/>
            <a:ext cx="2276856" cy="1514475"/>
          </a:xfrm>
          <a:prstGeom prst="rect">
            <a:avLst/>
          </a:prstGeom>
        </p:spPr>
      </p:pic>
      <p:pic>
        <p:nvPicPr>
          <p:cNvPr id="4" name="Resi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7744" y="125667"/>
            <a:ext cx="2212848" cy="1993392"/>
          </a:xfrm>
          <a:prstGeom prst="rect">
            <a:avLst/>
          </a:prstGeom>
        </p:spPr>
      </p:pic>
    </p:spTree>
    <p:extLst>
      <p:ext uri="{BB962C8B-B14F-4D97-AF65-F5344CB8AC3E}">
        <p14:creationId xmlns:p14="http://schemas.microsoft.com/office/powerpoint/2010/main" val="876116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F202E424-7E12-254B-E832-C1D25F2BEF69}"/>
              </a:ext>
            </a:extLst>
          </p:cNvPr>
          <p:cNvSpPr>
            <a:spLocks noGrp="1"/>
          </p:cNvSpPr>
          <p:nvPr>
            <p:ph type="title"/>
          </p:nvPr>
        </p:nvSpPr>
        <p:spPr>
          <a:xfrm>
            <a:off x="677334" y="512064"/>
            <a:ext cx="8759274" cy="1536192"/>
          </a:xfrm>
        </p:spPr>
        <p:txBody>
          <a:bodyPr>
            <a:normAutofit fontScale="90000"/>
          </a:bodyPr>
          <a:lstStyle/>
          <a:p>
            <a:pPr algn="ctr"/>
            <a:r>
              <a:rPr lang="tr-TR" sz="5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Sigorta Primi İşveren Hissesi Desteği</a:t>
            </a:r>
            <a:endParaRPr lang="tr-TR" sz="5400" dirty="0">
              <a:solidFill>
                <a:schemeClr val="tx1"/>
              </a:solidFill>
            </a:endParaRPr>
          </a:p>
        </p:txBody>
      </p:sp>
      <p:sp>
        <p:nvSpPr>
          <p:cNvPr id="3" name="İçerik Yer Tutucusu 2">
            <a:extLst>
              <a:ext uri="{FF2B5EF4-FFF2-40B4-BE49-F238E27FC236}">
                <a16:creationId xmlns="" xmlns:a16="http://schemas.microsoft.com/office/drawing/2014/main" id="{BAD11C0A-7E35-727D-0268-F6A8FBC99B37}"/>
              </a:ext>
            </a:extLst>
          </p:cNvPr>
          <p:cNvSpPr>
            <a:spLocks noGrp="1"/>
          </p:cNvSpPr>
          <p:nvPr>
            <p:ph idx="1"/>
          </p:nvPr>
        </p:nvSpPr>
        <p:spPr/>
        <p:txBody>
          <a:bodyPr>
            <a:normAutofit fontScale="92500" lnSpcReduction="20000"/>
          </a:bodyPr>
          <a:lstStyle/>
          <a:p>
            <a:pPr marL="0" indent="0" algn="just">
              <a:buNone/>
            </a:pPr>
            <a:r>
              <a:rPr lang="tr-TR" sz="4000" kern="100" dirty="0">
                <a:effectLst/>
                <a:latin typeface="Calibri" panose="020F0502020204030204" pitchFamily="34" charset="0"/>
                <a:ea typeface="Calibri" panose="020F0502020204030204" pitchFamily="34" charset="0"/>
                <a:cs typeface="Times New Roman" panose="02020603050405020304" pitchFamily="18" charset="0"/>
              </a:rPr>
              <a:t>Yatırım Teşvik Belgesi kapsamı yatırımla sağlanan ilave istihdam için ödenmesi gereken sigorta primi işveren hissesinin </a:t>
            </a:r>
            <a:r>
              <a:rPr lang="tr-TR" sz="4000" b="1" kern="100" dirty="0">
                <a:effectLst/>
                <a:latin typeface="Calibri" panose="020F0502020204030204" pitchFamily="34" charset="0"/>
                <a:ea typeface="Calibri" panose="020F0502020204030204" pitchFamily="34" charset="0"/>
                <a:cs typeface="Times New Roman" panose="02020603050405020304" pitchFamily="18" charset="0"/>
              </a:rPr>
              <a:t>asgari ücrete tekabül eden</a:t>
            </a:r>
            <a:r>
              <a:rPr lang="tr-TR" sz="4000" kern="100" dirty="0">
                <a:effectLst/>
                <a:latin typeface="Calibri" panose="020F0502020204030204" pitchFamily="34" charset="0"/>
                <a:ea typeface="Calibri" panose="020F0502020204030204" pitchFamily="34" charset="0"/>
                <a:cs typeface="Times New Roman" panose="02020603050405020304" pitchFamily="18" charset="0"/>
              </a:rPr>
              <a:t> kısmının belirli bir süre Bakanlıkça karşılanmasıdır. Erzurum da 5. Bölge Destekleri kapsamında </a:t>
            </a:r>
            <a:r>
              <a:rPr lang="tr-TR" sz="4000" b="1" kern="100" dirty="0">
                <a:effectLst/>
                <a:latin typeface="Calibri" panose="020F0502020204030204" pitchFamily="34" charset="0"/>
                <a:ea typeface="Calibri" panose="020F0502020204030204" pitchFamily="34" charset="0"/>
                <a:cs typeface="Times New Roman" panose="02020603050405020304" pitchFamily="18" charset="0"/>
              </a:rPr>
              <a:t>yatırım tutarının % 35 </a:t>
            </a:r>
            <a:r>
              <a:rPr lang="tr-TR" sz="4000" kern="100" dirty="0">
                <a:effectLst/>
                <a:latin typeface="Calibri" panose="020F0502020204030204" pitchFamily="34" charset="0"/>
                <a:ea typeface="Calibri" panose="020F0502020204030204" pitchFamily="34" charset="0"/>
                <a:cs typeface="Times New Roman" panose="02020603050405020304" pitchFamily="18" charset="0"/>
              </a:rPr>
              <a:t>i çalışanların iş veren hissesinden düşülür. </a:t>
            </a:r>
            <a:r>
              <a:rPr lang="tr-TR" sz="4000" b="1" kern="100" dirty="0">
                <a:effectLst/>
                <a:latin typeface="Calibri" panose="020F0502020204030204" pitchFamily="34" charset="0"/>
                <a:ea typeface="Calibri" panose="020F0502020204030204" pitchFamily="34" charset="0"/>
                <a:cs typeface="Times New Roman" panose="02020603050405020304" pitchFamily="18" charset="0"/>
              </a:rPr>
              <a:t>Süreç azami 7 yıl sürer. </a:t>
            </a:r>
          </a:p>
          <a:p>
            <a:pPr marL="0" indent="0">
              <a:buNone/>
            </a:pPr>
            <a:endParaRPr lang="tr-TR" dirty="0"/>
          </a:p>
        </p:txBody>
      </p:sp>
    </p:spTree>
    <p:extLst>
      <p:ext uri="{BB962C8B-B14F-4D97-AF65-F5344CB8AC3E}">
        <p14:creationId xmlns:p14="http://schemas.microsoft.com/office/powerpoint/2010/main" val="14292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6A5D62EF-7F27-D6F6-4FA7-3BFE3A7F9D40}"/>
              </a:ext>
            </a:extLst>
          </p:cNvPr>
          <p:cNvSpPr>
            <a:spLocks noGrp="1"/>
          </p:cNvSpPr>
          <p:nvPr>
            <p:ph type="title"/>
          </p:nvPr>
        </p:nvSpPr>
        <p:spPr/>
        <p:txBody>
          <a:bodyPr>
            <a:normAutofit/>
          </a:bodyPr>
          <a:lstStyle/>
          <a:p>
            <a:pPr algn="ctr"/>
            <a:r>
              <a:rPr lang="tr-TR" sz="8000" b="1" dirty="0">
                <a:solidFill>
                  <a:schemeClr val="tx1"/>
                </a:solidFill>
                <a:effectLst/>
                <a:latin typeface="Calibri" panose="020F0502020204030204" pitchFamily="34" charset="0"/>
                <a:ea typeface="Calibri" panose="020F0502020204030204" pitchFamily="34" charset="0"/>
              </a:rPr>
              <a:t>İlave Teşvikler</a:t>
            </a:r>
            <a:endParaRPr lang="tr-TR" sz="8000" dirty="0">
              <a:solidFill>
                <a:schemeClr val="tx1"/>
              </a:solidFill>
            </a:endParaRPr>
          </a:p>
        </p:txBody>
      </p:sp>
      <p:sp>
        <p:nvSpPr>
          <p:cNvPr id="3" name="İçerik Yer Tutucusu 2">
            <a:extLst>
              <a:ext uri="{FF2B5EF4-FFF2-40B4-BE49-F238E27FC236}">
                <a16:creationId xmlns="" xmlns:a16="http://schemas.microsoft.com/office/drawing/2014/main" id="{D10FA2FC-DF7B-E933-39AF-A388851E742A}"/>
              </a:ext>
            </a:extLst>
          </p:cNvPr>
          <p:cNvSpPr>
            <a:spLocks noGrp="1"/>
          </p:cNvSpPr>
          <p:nvPr>
            <p:ph idx="1"/>
          </p:nvPr>
        </p:nvSpPr>
        <p:spPr>
          <a:xfrm>
            <a:off x="677334" y="1930401"/>
            <a:ext cx="9033594" cy="4110962"/>
          </a:xfrm>
        </p:spPr>
        <p:txBody>
          <a:bodyPr>
            <a:normAutofit fontScale="92500" lnSpcReduction="10000"/>
          </a:bodyPr>
          <a:lstStyle/>
          <a:p>
            <a:pPr marL="0" indent="0" algn="just">
              <a:buNone/>
            </a:pPr>
            <a:r>
              <a:rPr lang="tr-TR" sz="3600" dirty="0">
                <a:latin typeface="Calibri" panose="020F0502020204030204" pitchFamily="34" charset="0"/>
                <a:cs typeface="Calibri" panose="020F0502020204030204" pitchFamily="34" charset="0"/>
              </a:rPr>
              <a:t>Yatırım ile ilişkili olmak üzere aşağıdaki destek unsurları ek hükümlerle teşvik kapsamına alınmıştır:</a:t>
            </a:r>
          </a:p>
          <a:p>
            <a:pPr marL="0" indent="0" algn="just">
              <a:buNone/>
            </a:pPr>
            <a:r>
              <a:rPr lang="tr-TR" sz="4000" dirty="0">
                <a:effectLst/>
                <a:latin typeface="Calibri" panose="020F0502020204030204" pitchFamily="34" charset="0"/>
                <a:ea typeface="Calibri" panose="020F0502020204030204" pitchFamily="34" charset="0"/>
                <a:cs typeface="Calibri" panose="020F0502020204030204" pitchFamily="34" charset="0"/>
              </a:rPr>
              <a:t>İmar ile ilgili Harçlardan İstisnalar </a:t>
            </a:r>
          </a:p>
          <a:p>
            <a:pPr marL="0" indent="0" algn="just">
              <a:buNone/>
            </a:pPr>
            <a:r>
              <a:rPr lang="tr-TR" sz="4000" dirty="0">
                <a:effectLst/>
                <a:latin typeface="Calibri" panose="020F0502020204030204" pitchFamily="34" charset="0"/>
                <a:ea typeface="Calibri" panose="020F0502020204030204" pitchFamily="34" charset="0"/>
                <a:cs typeface="Calibri" panose="020F0502020204030204" pitchFamily="34" charset="0"/>
              </a:rPr>
              <a:t>Damga Vergisi İstisnası</a:t>
            </a:r>
          </a:p>
          <a:p>
            <a:pPr marL="0" indent="0" algn="just">
              <a:buNone/>
            </a:pPr>
            <a:r>
              <a:rPr lang="tr-TR" sz="4000" dirty="0">
                <a:effectLst/>
                <a:latin typeface="Calibri" panose="020F0502020204030204" pitchFamily="34" charset="0"/>
                <a:ea typeface="Calibri" panose="020F0502020204030204" pitchFamily="34" charset="0"/>
                <a:cs typeface="Calibri" panose="020F0502020204030204" pitchFamily="34" charset="0"/>
              </a:rPr>
              <a:t>Bina (Emlak) Vergisi Muafiyeti</a:t>
            </a:r>
          </a:p>
          <a:p>
            <a:pPr marL="0" indent="0" algn="just">
              <a:buNone/>
            </a:pPr>
            <a:r>
              <a:rPr lang="tr-TR" sz="4000" dirty="0">
                <a:effectLst/>
                <a:latin typeface="Calibri" panose="020F0502020204030204" pitchFamily="34" charset="0"/>
                <a:ea typeface="Calibri" panose="020F0502020204030204" pitchFamily="34" charset="0"/>
                <a:cs typeface="Calibri" panose="020F0502020204030204" pitchFamily="34" charset="0"/>
              </a:rPr>
              <a:t>Arazi (Emlak) Vergisi Muafiyeti</a:t>
            </a:r>
          </a:p>
          <a:p>
            <a:pPr marL="0" indent="0">
              <a:buNone/>
            </a:pPr>
            <a:r>
              <a:rPr lang="tr-TR" dirty="0"/>
              <a:t> </a:t>
            </a:r>
          </a:p>
          <a:p>
            <a:pPr marL="0" indent="0">
              <a:buNone/>
            </a:pPr>
            <a:endParaRPr lang="tr-TR" dirty="0"/>
          </a:p>
        </p:txBody>
      </p:sp>
    </p:spTree>
    <p:extLst>
      <p:ext uri="{BB962C8B-B14F-4D97-AF65-F5344CB8AC3E}">
        <p14:creationId xmlns:p14="http://schemas.microsoft.com/office/powerpoint/2010/main" val="551567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B3479899-4842-9428-0456-80200EE7D375}"/>
              </a:ext>
            </a:extLst>
          </p:cNvPr>
          <p:cNvSpPr>
            <a:spLocks noGrp="1"/>
          </p:cNvSpPr>
          <p:nvPr>
            <p:ph type="title"/>
          </p:nvPr>
        </p:nvSpPr>
        <p:spPr/>
        <p:txBody>
          <a:bodyPr>
            <a:normAutofit fontScale="90000"/>
          </a:bodyPr>
          <a:lstStyle/>
          <a:p>
            <a:pPr algn="ctr"/>
            <a:r>
              <a:rPr lang="tr-TR" sz="3200" b="1" dirty="0">
                <a:solidFill>
                  <a:schemeClr val="tx1"/>
                </a:solidFill>
                <a:effectLst/>
                <a:latin typeface="Calibri" panose="020F0502020204030204" pitchFamily="34" charset="0"/>
                <a:ea typeface="Calibri" panose="020F0502020204030204" pitchFamily="34" charset="0"/>
              </a:rPr>
              <a:t>YATIRIMLARINIZIN YATIRIM TEŞVİK KAPSAMINA DAHİL EDİLMESİ İÇİN GERÇEKLEŞECEK İŞLEM VE GEREKLİ BELGELER</a:t>
            </a:r>
            <a:endParaRPr lang="tr-TR" sz="3200" dirty="0">
              <a:solidFill>
                <a:schemeClr val="tx1"/>
              </a:solidFill>
            </a:endParaRPr>
          </a:p>
        </p:txBody>
      </p:sp>
      <p:sp>
        <p:nvSpPr>
          <p:cNvPr id="3" name="İçerik Yer Tutucusu 2">
            <a:extLst>
              <a:ext uri="{FF2B5EF4-FFF2-40B4-BE49-F238E27FC236}">
                <a16:creationId xmlns="" xmlns:a16="http://schemas.microsoft.com/office/drawing/2014/main" id="{822051BD-B0DE-909E-8DF4-DA7764DF84DE}"/>
              </a:ext>
            </a:extLst>
          </p:cNvPr>
          <p:cNvSpPr>
            <a:spLocks noGrp="1"/>
          </p:cNvSpPr>
          <p:nvPr>
            <p:ph idx="1"/>
          </p:nvPr>
        </p:nvSpPr>
        <p:spPr>
          <a:xfrm>
            <a:off x="677334" y="1930400"/>
            <a:ext cx="9088458" cy="4267643"/>
          </a:xfrm>
        </p:spPr>
        <p:txBody>
          <a:bodyPr>
            <a:normAutofit fontScale="25000" lnSpcReduction="20000"/>
          </a:bodyPr>
          <a:lstStyle/>
          <a:p>
            <a:pPr indent="-180340" algn="just">
              <a:lnSpc>
                <a:spcPct val="120000"/>
              </a:lnSpc>
              <a:spcAft>
                <a:spcPts val="800"/>
              </a:spcAft>
              <a:buNone/>
            </a:pPr>
            <a:r>
              <a:rPr lang="tr-TR" sz="4400" b="1" dirty="0">
                <a:effectLst/>
                <a:latin typeface="Arial" panose="020B0604020202020204" pitchFamily="34" charset="0"/>
                <a:ea typeface="Calibri" panose="020F0502020204030204" pitchFamily="34" charset="0"/>
                <a:cs typeface="Arial" panose="020B0604020202020204" pitchFamily="34" charset="0"/>
              </a:rPr>
              <a:t>Yatırımlarınızın Yatırım Teşvik kapsamına alınması için 2 süreç mevcut olup süreçler bazından gerekli evrak listesi aşağıda belirtilmiştir:</a:t>
            </a:r>
          </a:p>
          <a:p>
            <a:pPr marL="342900" lvl="0" indent="-342900" algn="just">
              <a:lnSpc>
                <a:spcPct val="120000"/>
              </a:lnSpc>
              <a:spcAft>
                <a:spcPts val="800"/>
              </a:spcAft>
              <a:buFont typeface="+mj-lt"/>
              <a:buAutoNum type="arabicPeriod"/>
            </a:pPr>
            <a:r>
              <a:rPr lang="tr-TR" sz="4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E-</a:t>
            </a:r>
            <a:r>
              <a:rPr lang="tr-TR" sz="4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Tuys</a:t>
            </a:r>
            <a:r>
              <a:rPr lang="tr-TR" sz="4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Yetkilendirme:  </a:t>
            </a:r>
            <a:r>
              <a:rPr lang="tr-TR" sz="4400" dirty="0">
                <a:solidFill>
                  <a:srgbClr val="000000"/>
                </a:solidFill>
                <a:effectLst/>
                <a:latin typeface="Arial" panose="020B0604020202020204" pitchFamily="34" charset="0"/>
                <a:ea typeface="Calibri" panose="020F0502020204030204" pitchFamily="34" charset="0"/>
                <a:cs typeface="Arial" panose="020B0604020202020204" pitchFamily="34" charset="0"/>
              </a:rPr>
              <a:t>E- </a:t>
            </a:r>
            <a:r>
              <a:rPr lang="tr-TR" sz="44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Tuys</a:t>
            </a:r>
            <a:r>
              <a:rPr lang="tr-TR" sz="4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Sanayi ve Teknoloji Bakanlığı </a:t>
            </a:r>
            <a:r>
              <a:rPr lang="tr-TR" sz="44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nın</a:t>
            </a:r>
            <a:r>
              <a:rPr lang="tr-TR" sz="4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teşvik ve dahi farklı yatırımlar için kullandığı takip ekranı olup, başvuru sahibi yetkilisi tarafından yetkilendirme yapılacaktır,  yetkilendirme süreci dahilinde gerekli evraklar: </a:t>
            </a:r>
            <a:endParaRPr lang="tr-TR" sz="44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20000"/>
              </a:lnSpc>
              <a:spcAft>
                <a:spcPts val="800"/>
              </a:spcAft>
              <a:buFont typeface="Arial" panose="020B0604020202020204" pitchFamily="34" charset="0"/>
              <a:buChar char="●"/>
            </a:pPr>
            <a:r>
              <a:rPr lang="tr-TR" sz="4400" dirty="0">
                <a:solidFill>
                  <a:srgbClr val="000000"/>
                </a:solidFill>
                <a:effectLst/>
                <a:latin typeface="Arial" panose="020B0604020202020204" pitchFamily="34" charset="0"/>
                <a:ea typeface="Noto Sans Symbols"/>
                <a:cs typeface="Arial" panose="020B0604020202020204" pitchFamily="34" charset="0"/>
              </a:rPr>
              <a:t>Vergi Levhası</a:t>
            </a:r>
            <a:endParaRPr lang="tr-TR" sz="4400" dirty="0">
              <a:effectLst/>
              <a:latin typeface="Arial" panose="020B0604020202020204" pitchFamily="34" charset="0"/>
              <a:ea typeface="Noto Sans Symbols"/>
              <a:cs typeface="Arial" panose="020B0604020202020204" pitchFamily="34" charset="0"/>
            </a:endParaRPr>
          </a:p>
          <a:p>
            <a:pPr marL="342900" lvl="0" indent="-342900" algn="just">
              <a:lnSpc>
                <a:spcPct val="120000"/>
              </a:lnSpc>
              <a:spcAft>
                <a:spcPts val="800"/>
              </a:spcAft>
              <a:buFont typeface="Arial" panose="020B0604020202020204" pitchFamily="34" charset="0"/>
              <a:buChar char="●"/>
            </a:pPr>
            <a:r>
              <a:rPr lang="tr-TR" sz="4400" dirty="0">
                <a:solidFill>
                  <a:srgbClr val="000000"/>
                </a:solidFill>
                <a:effectLst/>
                <a:latin typeface="Arial" panose="020B0604020202020204" pitchFamily="34" charset="0"/>
                <a:ea typeface="Noto Sans Symbols"/>
                <a:cs typeface="Arial" panose="020B0604020202020204" pitchFamily="34" charset="0"/>
              </a:rPr>
              <a:t>İmza Sirküsü ( Aslı )</a:t>
            </a:r>
            <a:endParaRPr lang="tr-TR" sz="4400" dirty="0">
              <a:effectLst/>
              <a:latin typeface="Arial" panose="020B0604020202020204" pitchFamily="34" charset="0"/>
              <a:ea typeface="Noto Sans Symbols"/>
              <a:cs typeface="Arial" panose="020B0604020202020204" pitchFamily="34" charset="0"/>
            </a:endParaRPr>
          </a:p>
          <a:p>
            <a:pPr marL="342900" lvl="0" indent="-342900" algn="just">
              <a:lnSpc>
                <a:spcPct val="120000"/>
              </a:lnSpc>
              <a:spcAft>
                <a:spcPts val="800"/>
              </a:spcAft>
              <a:buFont typeface="Arial" panose="020B0604020202020204" pitchFamily="34" charset="0"/>
              <a:buChar char="●"/>
            </a:pPr>
            <a:r>
              <a:rPr lang="tr-TR" sz="4400" dirty="0">
                <a:solidFill>
                  <a:srgbClr val="000000"/>
                </a:solidFill>
                <a:effectLst/>
                <a:latin typeface="Arial" panose="020B0604020202020204" pitchFamily="34" charset="0"/>
                <a:ea typeface="Noto Sans Symbols"/>
                <a:cs typeface="Arial" panose="020B0604020202020204" pitchFamily="34" charset="0"/>
              </a:rPr>
              <a:t>Faaliyet Belgesi</a:t>
            </a:r>
            <a:endParaRPr lang="tr-TR" sz="4400" dirty="0">
              <a:effectLst/>
              <a:latin typeface="Arial" panose="020B0604020202020204" pitchFamily="34" charset="0"/>
              <a:ea typeface="Noto Sans Symbols"/>
              <a:cs typeface="Arial" panose="020B0604020202020204" pitchFamily="34" charset="0"/>
            </a:endParaRPr>
          </a:p>
          <a:p>
            <a:pPr marL="342900" lvl="0" indent="-342900" algn="just">
              <a:lnSpc>
                <a:spcPct val="120000"/>
              </a:lnSpc>
              <a:spcAft>
                <a:spcPts val="800"/>
              </a:spcAft>
              <a:buFont typeface="Arial" panose="020B0604020202020204" pitchFamily="34" charset="0"/>
              <a:buChar char="●"/>
            </a:pPr>
            <a:r>
              <a:rPr lang="tr-TR" sz="4400" dirty="0">
                <a:solidFill>
                  <a:srgbClr val="000000"/>
                </a:solidFill>
                <a:effectLst/>
                <a:latin typeface="Arial" panose="020B0604020202020204" pitchFamily="34" charset="0"/>
                <a:ea typeface="Noto Sans Symbols"/>
                <a:cs typeface="Arial" panose="020B0604020202020204" pitchFamily="34" charset="0"/>
              </a:rPr>
              <a:t>Yatırımcının E – İmzası</a:t>
            </a:r>
            <a:endParaRPr lang="tr-TR" sz="4400" dirty="0">
              <a:effectLst/>
              <a:latin typeface="Arial" panose="020B0604020202020204" pitchFamily="34" charset="0"/>
              <a:ea typeface="Noto Sans Symbols"/>
              <a:cs typeface="Arial" panose="020B0604020202020204" pitchFamily="34" charset="0"/>
            </a:endParaRPr>
          </a:p>
          <a:p>
            <a:pPr marL="342900" lvl="0" indent="-342900" algn="just">
              <a:lnSpc>
                <a:spcPct val="120000"/>
              </a:lnSpc>
              <a:spcAft>
                <a:spcPts val="800"/>
              </a:spcAft>
              <a:buFont typeface="Arial" panose="020B0604020202020204" pitchFamily="34" charset="0"/>
              <a:buChar char="●"/>
            </a:pPr>
            <a:r>
              <a:rPr lang="tr-TR" sz="4400" dirty="0">
                <a:solidFill>
                  <a:srgbClr val="000000"/>
                </a:solidFill>
                <a:effectLst/>
                <a:latin typeface="Arial" panose="020B0604020202020204" pitchFamily="34" charset="0"/>
                <a:ea typeface="Noto Sans Symbols"/>
                <a:cs typeface="Arial" panose="020B0604020202020204" pitchFamily="34" charset="0"/>
              </a:rPr>
              <a:t>Yatırımcının KEP Adresi</a:t>
            </a:r>
            <a:endParaRPr lang="tr-TR" sz="4400" dirty="0">
              <a:effectLst/>
              <a:latin typeface="Arial" panose="020B0604020202020204" pitchFamily="34" charset="0"/>
              <a:ea typeface="Noto Sans Symbols"/>
              <a:cs typeface="Arial" panose="020B0604020202020204" pitchFamily="34" charset="0"/>
            </a:endParaRPr>
          </a:p>
          <a:p>
            <a:pPr marL="342900" lvl="0" indent="-342900" algn="just">
              <a:lnSpc>
                <a:spcPct val="120000"/>
              </a:lnSpc>
              <a:spcAft>
                <a:spcPts val="800"/>
              </a:spcAft>
              <a:buFont typeface="Arial" panose="020B0604020202020204" pitchFamily="34" charset="0"/>
              <a:buChar char="●"/>
            </a:pPr>
            <a:r>
              <a:rPr lang="tr-TR" sz="4400" dirty="0">
                <a:solidFill>
                  <a:srgbClr val="000000"/>
                </a:solidFill>
                <a:effectLst/>
                <a:latin typeface="Arial" panose="020B0604020202020204" pitchFamily="34" charset="0"/>
                <a:ea typeface="Noto Sans Symbols"/>
                <a:cs typeface="Arial" panose="020B0604020202020204" pitchFamily="34" charset="0"/>
              </a:rPr>
              <a:t>Kullanıcı Yetkilendirme Formu, ( Uzmanca hazırlanacaktır ) </a:t>
            </a:r>
            <a:endParaRPr lang="tr-TR" sz="4400" dirty="0">
              <a:effectLst/>
              <a:latin typeface="Arial" panose="020B0604020202020204" pitchFamily="34" charset="0"/>
              <a:ea typeface="Noto Sans Symbols"/>
              <a:cs typeface="Arial" panose="020B0604020202020204" pitchFamily="34" charset="0"/>
            </a:endParaRPr>
          </a:p>
          <a:p>
            <a:pPr marL="342900" lvl="0" indent="-342900" algn="just">
              <a:lnSpc>
                <a:spcPct val="120000"/>
              </a:lnSpc>
              <a:spcAft>
                <a:spcPts val="800"/>
              </a:spcAft>
              <a:buFont typeface="Arial" panose="020B0604020202020204" pitchFamily="34" charset="0"/>
              <a:buChar char="●"/>
            </a:pPr>
            <a:r>
              <a:rPr lang="tr-TR" sz="4400" dirty="0">
                <a:solidFill>
                  <a:srgbClr val="000000"/>
                </a:solidFill>
                <a:effectLst/>
                <a:latin typeface="Arial" panose="020B0604020202020204" pitchFamily="34" charset="0"/>
                <a:ea typeface="Noto Sans Symbols"/>
                <a:cs typeface="Arial" panose="020B0604020202020204" pitchFamily="34" charset="0"/>
              </a:rPr>
              <a:t>Yetkilendirme Taahhütnamesi, ( Uzmanca hazırlanacaktır ) </a:t>
            </a:r>
            <a:endParaRPr lang="tr-TR" sz="4400" dirty="0">
              <a:effectLst/>
              <a:latin typeface="Arial" panose="020B0604020202020204" pitchFamily="34" charset="0"/>
              <a:ea typeface="Noto Sans Symbols"/>
              <a:cs typeface="Arial" panose="020B0604020202020204" pitchFamily="34" charset="0"/>
            </a:endParaRPr>
          </a:p>
          <a:p>
            <a:pPr marL="342900" lvl="0" indent="-342900" algn="just">
              <a:lnSpc>
                <a:spcPct val="120000"/>
              </a:lnSpc>
              <a:spcAft>
                <a:spcPts val="800"/>
              </a:spcAft>
              <a:buFont typeface="Arial" panose="020B0604020202020204" pitchFamily="34" charset="0"/>
              <a:buChar char="●"/>
            </a:pPr>
            <a:r>
              <a:rPr lang="tr-TR" sz="4400" dirty="0">
                <a:solidFill>
                  <a:srgbClr val="000000"/>
                </a:solidFill>
                <a:effectLst/>
                <a:latin typeface="Arial" panose="020B0604020202020204" pitchFamily="34" charset="0"/>
                <a:ea typeface="Noto Sans Symbols"/>
                <a:cs typeface="Arial" panose="020B0604020202020204" pitchFamily="34" charset="0"/>
              </a:rPr>
              <a:t>Yetkilendirme Dilekçesi, ( Uzmanca hazırlanacaktır ) </a:t>
            </a:r>
            <a:endParaRPr lang="tr-TR" sz="4400" dirty="0">
              <a:effectLst/>
              <a:latin typeface="Arial" panose="020B0604020202020204" pitchFamily="34" charset="0"/>
              <a:ea typeface="Noto Sans Symbols"/>
              <a:cs typeface="Arial" panose="020B0604020202020204" pitchFamily="34" charset="0"/>
            </a:endParaRPr>
          </a:p>
          <a:p>
            <a:pPr marL="0" indent="0">
              <a:buNone/>
            </a:pPr>
            <a:endParaRPr lang="tr-TR" dirty="0"/>
          </a:p>
        </p:txBody>
      </p:sp>
    </p:spTree>
    <p:extLst>
      <p:ext uri="{BB962C8B-B14F-4D97-AF65-F5344CB8AC3E}">
        <p14:creationId xmlns:p14="http://schemas.microsoft.com/office/powerpoint/2010/main" val="1238336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0DA576E1-282C-61DA-0017-0B2E0F5AB857}"/>
              </a:ext>
            </a:extLst>
          </p:cNvPr>
          <p:cNvSpPr>
            <a:spLocks noGrp="1"/>
          </p:cNvSpPr>
          <p:nvPr>
            <p:ph type="title"/>
          </p:nvPr>
        </p:nvSpPr>
        <p:spPr>
          <a:xfrm>
            <a:off x="677334" y="192024"/>
            <a:ext cx="8596668" cy="1738376"/>
          </a:xfrm>
        </p:spPr>
        <p:txBody>
          <a:bodyPr>
            <a:noAutofit/>
          </a:bodyPr>
          <a:lstStyle/>
          <a:p>
            <a:pPr algn="ctr"/>
            <a:r>
              <a:rPr lang="tr-TR" sz="3200" b="1" dirty="0" smtClean="0">
                <a:solidFill>
                  <a:schemeClr val="tx1"/>
                </a:solidFill>
                <a:effectLst/>
                <a:latin typeface="Calibri" panose="020F0502020204030204" pitchFamily="34" charset="0"/>
                <a:ea typeface="Calibri" panose="020F0502020204030204" pitchFamily="34" charset="0"/>
              </a:rPr>
              <a:t>YATIRIMLARINIZIN </a:t>
            </a:r>
            <a:r>
              <a:rPr lang="tr-TR" sz="3200" b="1" dirty="0">
                <a:solidFill>
                  <a:schemeClr val="tx1"/>
                </a:solidFill>
                <a:effectLst/>
                <a:latin typeface="Calibri" panose="020F0502020204030204" pitchFamily="34" charset="0"/>
                <a:ea typeface="Calibri" panose="020F0502020204030204" pitchFamily="34" charset="0"/>
              </a:rPr>
              <a:t>YATIRIM TEŞVİK KAPSAMINA DAHİL EDİLMESİ İÇİN GERÇEKLEŞECEK İŞLEM VE GEREKLİ BELGELER</a:t>
            </a:r>
            <a:r>
              <a:rPr lang="tr-TR" sz="3200" dirty="0">
                <a:effectLst/>
                <a:latin typeface="Calibri" panose="020F0502020204030204" pitchFamily="34" charset="0"/>
                <a:ea typeface="Calibri" panose="020F0502020204030204" pitchFamily="34" charset="0"/>
              </a:rPr>
              <a:t/>
            </a:r>
            <a:br>
              <a:rPr lang="tr-TR" sz="3200" dirty="0">
                <a:effectLst/>
                <a:latin typeface="Calibri" panose="020F0502020204030204" pitchFamily="34" charset="0"/>
                <a:ea typeface="Calibri" panose="020F0502020204030204" pitchFamily="34" charset="0"/>
              </a:rPr>
            </a:br>
            <a:endParaRPr lang="tr-TR" sz="3200" dirty="0"/>
          </a:p>
        </p:txBody>
      </p:sp>
      <p:sp>
        <p:nvSpPr>
          <p:cNvPr id="3" name="İçerik Yer Tutucusu 2">
            <a:extLst>
              <a:ext uri="{FF2B5EF4-FFF2-40B4-BE49-F238E27FC236}">
                <a16:creationId xmlns="" xmlns:a16="http://schemas.microsoft.com/office/drawing/2014/main" id="{34B918FF-40B5-C314-2A5A-A7E6A14EF452}"/>
              </a:ext>
            </a:extLst>
          </p:cNvPr>
          <p:cNvSpPr>
            <a:spLocks noGrp="1"/>
          </p:cNvSpPr>
          <p:nvPr>
            <p:ph idx="1"/>
          </p:nvPr>
        </p:nvSpPr>
        <p:spPr>
          <a:xfrm>
            <a:off x="502920" y="1801369"/>
            <a:ext cx="9217152" cy="4239994"/>
          </a:xfrm>
        </p:spPr>
        <p:txBody>
          <a:bodyPr>
            <a:normAutofit fontScale="55000" lnSpcReduction="20000"/>
          </a:bodyPr>
          <a:lstStyle/>
          <a:p>
            <a:pPr marL="0" lvl="0" indent="0" algn="just">
              <a:lnSpc>
                <a:spcPct val="107000"/>
              </a:lnSpc>
              <a:spcAft>
                <a:spcPts val="800"/>
              </a:spcAft>
              <a:buNone/>
            </a:pPr>
            <a:r>
              <a:rPr lang="tr-TR" sz="2200" dirty="0">
                <a:solidFill>
                  <a:srgbClr val="000000"/>
                </a:solidFill>
                <a:effectLst/>
                <a:latin typeface="Calibri" panose="020F0502020204030204" pitchFamily="34" charset="0"/>
                <a:ea typeface="Calibri" panose="020F0502020204030204" pitchFamily="34" charset="0"/>
              </a:rPr>
              <a:t>2.  Yetkilendirme süreci sonrasında iki aşama mevcut olup birincisi: Şirket / Yatırımcı bilgilerinin Bakanlık veri tabanında güncellenmesi, ikincisi: Teşvik Belgesi talebi ölçütünde sistem girişlerinin yapılması ve belgenin çıkarılması, iki süreç içinde gerekli belgeler: </a:t>
            </a:r>
            <a:endParaRPr lang="tr-TR" sz="2200" dirty="0">
              <a:effectLst/>
              <a:latin typeface="Calibri" panose="020F0502020204030204" pitchFamily="34" charset="0"/>
              <a:ea typeface="Calibri" panose="020F0502020204030204" pitchFamily="34" charset="0"/>
            </a:endParaRPr>
          </a:p>
          <a:p>
            <a:pPr marL="342900" lvl="0" indent="-342900">
              <a:lnSpc>
                <a:spcPct val="107000"/>
              </a:lnSpc>
              <a:spcAft>
                <a:spcPts val="800"/>
              </a:spcAft>
              <a:buFont typeface="Arial" panose="020B0604020202020204" pitchFamily="34" charset="0"/>
              <a:buChar char="●"/>
            </a:pPr>
            <a:r>
              <a:rPr lang="tr-TR" sz="2200" dirty="0">
                <a:solidFill>
                  <a:srgbClr val="000000"/>
                </a:solidFill>
                <a:effectLst/>
                <a:latin typeface="Noto Sans Symbols"/>
                <a:ea typeface="Noto Sans Symbols"/>
                <a:cs typeface="Noto Sans Symbols"/>
              </a:rPr>
              <a:t>Sicil Gazeteleri ( ABİGEM Tarafından sistemden alınacaktır. )</a:t>
            </a:r>
            <a:endParaRPr lang="tr-TR" sz="2200" dirty="0">
              <a:effectLst/>
              <a:latin typeface="Noto Sans Symbols"/>
              <a:ea typeface="Noto Sans Symbols"/>
              <a:cs typeface="Noto Sans Symbols"/>
            </a:endParaRPr>
          </a:p>
          <a:p>
            <a:pPr marL="342900" lvl="0" indent="-342900">
              <a:lnSpc>
                <a:spcPct val="107000"/>
              </a:lnSpc>
              <a:spcAft>
                <a:spcPts val="800"/>
              </a:spcAft>
              <a:buFont typeface="Arial" panose="020B0604020202020204" pitchFamily="34" charset="0"/>
              <a:buChar char="●"/>
            </a:pPr>
            <a:r>
              <a:rPr lang="tr-TR" sz="2200" dirty="0">
                <a:solidFill>
                  <a:srgbClr val="000000"/>
                </a:solidFill>
                <a:effectLst/>
                <a:latin typeface="Noto Sans Symbols"/>
                <a:ea typeface="Noto Sans Symbols"/>
                <a:cs typeface="Noto Sans Symbols"/>
              </a:rPr>
              <a:t>Oda Kayıt Belgesi I Güncel Olmalıdır ) </a:t>
            </a:r>
            <a:endParaRPr lang="tr-TR" sz="2200" dirty="0">
              <a:effectLst/>
              <a:latin typeface="Noto Sans Symbols"/>
              <a:ea typeface="Noto Sans Symbols"/>
              <a:cs typeface="Noto Sans Symbols"/>
            </a:endParaRPr>
          </a:p>
          <a:p>
            <a:pPr marL="342900" lvl="0" indent="-342900">
              <a:lnSpc>
                <a:spcPct val="107000"/>
              </a:lnSpc>
              <a:spcAft>
                <a:spcPts val="800"/>
              </a:spcAft>
              <a:buFont typeface="Arial" panose="020B0604020202020204" pitchFamily="34" charset="0"/>
              <a:buChar char="●"/>
            </a:pPr>
            <a:r>
              <a:rPr lang="tr-TR" sz="2200" dirty="0">
                <a:solidFill>
                  <a:srgbClr val="000000"/>
                </a:solidFill>
                <a:effectLst/>
                <a:latin typeface="Noto Sans Symbols"/>
                <a:ea typeface="Noto Sans Symbols"/>
                <a:cs typeface="Noto Sans Symbols"/>
              </a:rPr>
              <a:t>Son Aya ait </a:t>
            </a:r>
            <a:r>
              <a:rPr lang="tr-TR" sz="2200" dirty="0" err="1">
                <a:solidFill>
                  <a:srgbClr val="000000"/>
                </a:solidFill>
                <a:effectLst/>
                <a:latin typeface="Noto Sans Symbols"/>
                <a:ea typeface="Noto Sans Symbols"/>
                <a:cs typeface="Noto Sans Symbols"/>
              </a:rPr>
              <a:t>Ait</a:t>
            </a:r>
            <a:r>
              <a:rPr lang="tr-TR" sz="2200" dirty="0">
                <a:solidFill>
                  <a:srgbClr val="000000"/>
                </a:solidFill>
                <a:effectLst/>
                <a:latin typeface="Noto Sans Symbols"/>
                <a:ea typeface="Noto Sans Symbols"/>
                <a:cs typeface="Noto Sans Symbols"/>
              </a:rPr>
              <a:t> SGK </a:t>
            </a:r>
            <a:r>
              <a:rPr lang="tr-TR" sz="2200" dirty="0" err="1">
                <a:solidFill>
                  <a:srgbClr val="000000"/>
                </a:solidFill>
                <a:effectLst/>
                <a:latin typeface="Noto Sans Symbols"/>
                <a:ea typeface="Noto Sans Symbols"/>
                <a:cs typeface="Noto Sans Symbols"/>
              </a:rPr>
              <a:t>Taahhuk</a:t>
            </a:r>
            <a:r>
              <a:rPr lang="tr-TR" sz="2200" dirty="0">
                <a:solidFill>
                  <a:srgbClr val="000000"/>
                </a:solidFill>
                <a:effectLst/>
                <a:latin typeface="Noto Sans Symbols"/>
                <a:ea typeface="Noto Sans Symbols"/>
                <a:cs typeface="Noto Sans Symbols"/>
              </a:rPr>
              <a:t> Fişleri Ve Hizmet Listeleri</a:t>
            </a:r>
            <a:endParaRPr lang="tr-TR" sz="2200" dirty="0">
              <a:effectLst/>
              <a:latin typeface="Noto Sans Symbols"/>
              <a:ea typeface="Noto Sans Symbols"/>
              <a:cs typeface="Noto Sans Symbols"/>
            </a:endParaRPr>
          </a:p>
          <a:p>
            <a:pPr marL="342900" lvl="0" indent="-342900">
              <a:lnSpc>
                <a:spcPct val="107000"/>
              </a:lnSpc>
              <a:spcAft>
                <a:spcPts val="800"/>
              </a:spcAft>
              <a:buFont typeface="Arial" panose="020B0604020202020204" pitchFamily="34" charset="0"/>
              <a:buChar char="●"/>
            </a:pPr>
            <a:r>
              <a:rPr lang="tr-TR" sz="2200" dirty="0">
                <a:solidFill>
                  <a:srgbClr val="000000"/>
                </a:solidFill>
                <a:effectLst/>
                <a:latin typeface="Noto Sans Symbols"/>
                <a:ea typeface="Noto Sans Symbols"/>
                <a:cs typeface="Noto Sans Symbols"/>
              </a:rPr>
              <a:t>Yatırım Yerine Ait Tapu, Kira İse Kira Kontratı, OSB de ise Yer Tahsis belgesi</a:t>
            </a:r>
            <a:endParaRPr lang="tr-TR" sz="2200" dirty="0">
              <a:effectLst/>
              <a:latin typeface="Noto Sans Symbols"/>
              <a:ea typeface="Noto Sans Symbols"/>
              <a:cs typeface="Noto Sans Symbols"/>
            </a:endParaRPr>
          </a:p>
          <a:p>
            <a:pPr marL="342900" lvl="0" indent="-342900">
              <a:lnSpc>
                <a:spcPct val="107000"/>
              </a:lnSpc>
              <a:spcAft>
                <a:spcPts val="800"/>
              </a:spcAft>
              <a:buFont typeface="Arial" panose="020B0604020202020204" pitchFamily="34" charset="0"/>
              <a:buChar char="●"/>
            </a:pPr>
            <a:r>
              <a:rPr lang="tr-TR" sz="2200" dirty="0">
                <a:solidFill>
                  <a:srgbClr val="000000"/>
                </a:solidFill>
                <a:effectLst/>
                <a:latin typeface="Noto Sans Symbols"/>
                <a:ea typeface="Noto Sans Symbols"/>
                <a:cs typeface="Noto Sans Symbols"/>
              </a:rPr>
              <a:t>Kapasite Raporu(Aslı Yada/Ticaret Odasından Onaylı/</a:t>
            </a:r>
            <a:r>
              <a:rPr lang="tr-TR" sz="2200" dirty="0">
                <a:solidFill>
                  <a:srgbClr val="FF0000"/>
                </a:solidFill>
                <a:effectLst/>
                <a:latin typeface="Noto Sans Symbols"/>
                <a:ea typeface="Noto Sans Symbols"/>
                <a:cs typeface="Noto Sans Symbols"/>
              </a:rPr>
              <a:t>Yeni Yatırımlarda </a:t>
            </a:r>
            <a:r>
              <a:rPr lang="tr-TR" sz="2200" dirty="0">
                <a:solidFill>
                  <a:srgbClr val="000000"/>
                </a:solidFill>
                <a:effectLst/>
                <a:latin typeface="Noto Sans Symbols"/>
                <a:ea typeface="Noto Sans Symbols"/>
                <a:cs typeface="Noto Sans Symbols"/>
              </a:rPr>
              <a:t>İstenmemektedir.)</a:t>
            </a:r>
            <a:endParaRPr lang="tr-TR" sz="2200" dirty="0">
              <a:effectLst/>
              <a:latin typeface="Noto Sans Symbols"/>
              <a:ea typeface="Noto Sans Symbols"/>
              <a:cs typeface="Noto Sans Symbols"/>
            </a:endParaRPr>
          </a:p>
          <a:p>
            <a:pPr marL="342900" lvl="0" indent="-342900">
              <a:lnSpc>
                <a:spcPct val="107000"/>
              </a:lnSpc>
              <a:spcAft>
                <a:spcPts val="800"/>
              </a:spcAft>
              <a:buFont typeface="Arial" panose="020B0604020202020204" pitchFamily="34" charset="0"/>
              <a:buChar char="●"/>
            </a:pPr>
            <a:r>
              <a:rPr lang="tr-TR" sz="2200" dirty="0">
                <a:solidFill>
                  <a:srgbClr val="000000"/>
                </a:solidFill>
                <a:effectLst/>
                <a:latin typeface="Noto Sans Symbols"/>
                <a:ea typeface="Noto Sans Symbols"/>
                <a:cs typeface="Noto Sans Symbols"/>
              </a:rPr>
              <a:t>SGK Borcu Yok Yazısı ( </a:t>
            </a:r>
            <a:r>
              <a:rPr lang="tr-TR" sz="2200" b="1" dirty="0">
                <a:solidFill>
                  <a:srgbClr val="000000"/>
                </a:solidFill>
                <a:effectLst/>
                <a:latin typeface="Noto Sans Symbols"/>
                <a:ea typeface="Noto Sans Symbols"/>
                <a:cs typeface="Noto Sans Symbols"/>
              </a:rPr>
              <a:t>T.C. Sanayi ve Teknoloji Bakanlığına Verilmek Üzere Alınmalı</a:t>
            </a:r>
            <a:r>
              <a:rPr lang="tr-TR" sz="2200" dirty="0">
                <a:solidFill>
                  <a:srgbClr val="000000"/>
                </a:solidFill>
                <a:effectLst/>
                <a:latin typeface="Noto Sans Symbols"/>
                <a:ea typeface="Noto Sans Symbols"/>
                <a:cs typeface="Noto Sans Symbols"/>
              </a:rPr>
              <a:t> ) </a:t>
            </a:r>
            <a:endParaRPr lang="tr-TR" sz="2200" dirty="0">
              <a:effectLst/>
              <a:latin typeface="Noto Sans Symbols"/>
              <a:ea typeface="Noto Sans Symbols"/>
              <a:cs typeface="Noto Sans Symbols"/>
            </a:endParaRPr>
          </a:p>
          <a:p>
            <a:pPr marL="342900" lvl="0" indent="-342900">
              <a:lnSpc>
                <a:spcPct val="107000"/>
              </a:lnSpc>
              <a:spcAft>
                <a:spcPts val="800"/>
              </a:spcAft>
              <a:buFont typeface="Arial" panose="020B0604020202020204" pitchFamily="34" charset="0"/>
              <a:buChar char="●"/>
            </a:pPr>
            <a:r>
              <a:rPr lang="tr-TR" sz="2200" dirty="0">
                <a:solidFill>
                  <a:srgbClr val="000000"/>
                </a:solidFill>
                <a:effectLst/>
                <a:latin typeface="Noto Sans Symbols"/>
                <a:ea typeface="Noto Sans Symbols"/>
                <a:cs typeface="Noto Sans Symbols"/>
              </a:rPr>
              <a:t>Maliye Borcu Yok Yazısı </a:t>
            </a:r>
            <a:endParaRPr lang="tr-TR" sz="2200" dirty="0">
              <a:effectLst/>
              <a:latin typeface="Noto Sans Symbols"/>
              <a:ea typeface="Noto Sans Symbols"/>
              <a:cs typeface="Noto Sans Symbols"/>
            </a:endParaRPr>
          </a:p>
          <a:p>
            <a:pPr marL="342900" lvl="0" indent="-342900">
              <a:lnSpc>
                <a:spcPct val="107000"/>
              </a:lnSpc>
              <a:spcAft>
                <a:spcPts val="800"/>
              </a:spcAft>
              <a:buFont typeface="Arial" panose="020B0604020202020204" pitchFamily="34" charset="0"/>
              <a:buChar char="●"/>
            </a:pPr>
            <a:r>
              <a:rPr lang="tr-TR" sz="2200" dirty="0">
                <a:solidFill>
                  <a:srgbClr val="000000"/>
                </a:solidFill>
                <a:effectLst/>
                <a:latin typeface="Noto Sans Symbols"/>
                <a:ea typeface="Noto Sans Symbols"/>
                <a:cs typeface="Noto Sans Symbols"/>
              </a:rPr>
              <a:t>ÇED Gerekli Olmadığına Dair Yazıları / Milli Eğitim Müdürlüğü Onaylı </a:t>
            </a:r>
            <a:r>
              <a:rPr lang="tr-TR" sz="2200" b="1" dirty="0">
                <a:solidFill>
                  <a:srgbClr val="000000"/>
                </a:solidFill>
                <a:effectLst/>
                <a:latin typeface="Noto Sans Symbols"/>
                <a:ea typeface="Noto Sans Symbols"/>
                <a:cs typeface="Noto Sans Symbols"/>
              </a:rPr>
              <a:t>Ön İzinler</a:t>
            </a:r>
            <a:endParaRPr lang="tr-TR" sz="2200" b="1" dirty="0">
              <a:effectLst/>
              <a:latin typeface="Noto Sans Symbols"/>
              <a:ea typeface="Noto Sans Symbols"/>
              <a:cs typeface="Noto Sans Symbols"/>
            </a:endParaRPr>
          </a:p>
          <a:p>
            <a:pPr marL="342900" lvl="0" indent="-342900">
              <a:lnSpc>
                <a:spcPct val="107000"/>
              </a:lnSpc>
              <a:spcAft>
                <a:spcPts val="800"/>
              </a:spcAft>
              <a:buFont typeface="Arial" panose="020B0604020202020204" pitchFamily="34" charset="0"/>
              <a:buChar char="●"/>
            </a:pPr>
            <a:r>
              <a:rPr lang="tr-TR" sz="2200" dirty="0">
                <a:solidFill>
                  <a:srgbClr val="000000"/>
                </a:solidFill>
                <a:effectLst/>
                <a:latin typeface="Noto Sans Symbols"/>
                <a:ea typeface="Noto Sans Symbols"/>
                <a:cs typeface="Noto Sans Symbols"/>
              </a:rPr>
              <a:t>Alınacak makine </a:t>
            </a:r>
            <a:r>
              <a:rPr lang="tr-TR" sz="2200" b="1" dirty="0">
                <a:solidFill>
                  <a:srgbClr val="000000"/>
                </a:solidFill>
                <a:effectLst/>
                <a:latin typeface="Noto Sans Symbols"/>
                <a:ea typeface="Noto Sans Symbols"/>
                <a:cs typeface="Noto Sans Symbols"/>
              </a:rPr>
              <a:t>ekipmanların isimleri, GTİP Numaraları, Teknik Özellikleri, Miktarları, Fiyatları </a:t>
            </a:r>
            <a:r>
              <a:rPr lang="tr-TR" sz="2200" dirty="0">
                <a:solidFill>
                  <a:srgbClr val="000000"/>
                </a:solidFill>
                <a:effectLst/>
                <a:latin typeface="Noto Sans Symbols"/>
                <a:ea typeface="Noto Sans Symbols"/>
                <a:cs typeface="Noto Sans Symbols"/>
              </a:rPr>
              <a:t>içerikli fiyat teklifi veya proforma fatura, </a:t>
            </a:r>
          </a:p>
          <a:p>
            <a:pPr marL="0" lvl="0" indent="0">
              <a:lnSpc>
                <a:spcPct val="107000"/>
              </a:lnSpc>
              <a:spcAft>
                <a:spcPts val="800"/>
              </a:spcAft>
              <a:buNone/>
            </a:pPr>
            <a:endParaRPr lang="tr-TR" sz="1800" dirty="0">
              <a:effectLst/>
              <a:latin typeface="Noto Sans Symbols"/>
              <a:ea typeface="Noto Sans Symbols"/>
              <a:cs typeface="Noto Sans Symbols"/>
            </a:endParaRPr>
          </a:p>
          <a:p>
            <a:pPr marL="0" indent="0">
              <a:buNone/>
            </a:pPr>
            <a:endParaRPr lang="tr-TR" dirty="0"/>
          </a:p>
        </p:txBody>
      </p:sp>
    </p:spTree>
    <p:extLst>
      <p:ext uri="{BB962C8B-B14F-4D97-AF65-F5344CB8AC3E}">
        <p14:creationId xmlns:p14="http://schemas.microsoft.com/office/powerpoint/2010/main" val="614079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0D44E4F3-84E0-F7BD-C15B-7C534B9B6AEF}"/>
              </a:ext>
            </a:extLst>
          </p:cNvPr>
          <p:cNvSpPr>
            <a:spLocks noGrp="1"/>
          </p:cNvSpPr>
          <p:nvPr>
            <p:ph type="title"/>
          </p:nvPr>
        </p:nvSpPr>
        <p:spPr>
          <a:xfrm>
            <a:off x="677334" y="609599"/>
            <a:ext cx="8596668" cy="1550989"/>
          </a:xfrm>
        </p:spPr>
        <p:txBody>
          <a:bodyPr>
            <a:normAutofit/>
          </a:bodyPr>
          <a:lstStyle/>
          <a:p>
            <a:pPr algn="ctr"/>
            <a:r>
              <a:rPr lang="tr-TR" sz="8800" dirty="0">
                <a:solidFill>
                  <a:schemeClr val="tx1"/>
                </a:solidFill>
              </a:rPr>
              <a:t>SORU - CEVAP</a:t>
            </a:r>
          </a:p>
        </p:txBody>
      </p:sp>
      <p:sp>
        <p:nvSpPr>
          <p:cNvPr id="3" name="İçerik Yer Tutucusu 2">
            <a:extLst>
              <a:ext uri="{FF2B5EF4-FFF2-40B4-BE49-F238E27FC236}">
                <a16:creationId xmlns="" xmlns:a16="http://schemas.microsoft.com/office/drawing/2014/main" id="{CEBF0710-F451-A416-AA42-04AEB21CEABF}"/>
              </a:ext>
            </a:extLst>
          </p:cNvPr>
          <p:cNvSpPr>
            <a:spLocks noGrp="1"/>
          </p:cNvSpPr>
          <p:nvPr>
            <p:ph idx="1"/>
          </p:nvPr>
        </p:nvSpPr>
        <p:spPr/>
        <p:txBody>
          <a:bodyPr>
            <a:normAutofit/>
          </a:bodyPr>
          <a:lstStyle/>
          <a:p>
            <a:pPr marL="0" indent="0">
              <a:buNone/>
            </a:pPr>
            <a:endParaRPr lang="tr-TR" dirty="0"/>
          </a:p>
          <a:p>
            <a:pPr marL="0" indent="0">
              <a:buNone/>
            </a:pPr>
            <a:r>
              <a:rPr lang="tr-TR" dirty="0"/>
              <a:t>		                                                        </a:t>
            </a:r>
            <a:endParaRPr lang="tr-TR" dirty="0" smtClean="0"/>
          </a:p>
          <a:p>
            <a:pPr marL="0" indent="0" algn="ctr">
              <a:buNone/>
            </a:pPr>
            <a:r>
              <a:rPr lang="tr-TR" sz="5400" dirty="0"/>
              <a:t>	</a:t>
            </a:r>
            <a:r>
              <a:rPr lang="tr-TR" sz="5400" dirty="0">
                <a:solidFill>
                  <a:schemeClr val="tx1"/>
                </a:solidFill>
              </a:rPr>
              <a:t>Katılımınız ve Değerli Zamanınız için Teşekkür Ederiz </a:t>
            </a:r>
          </a:p>
        </p:txBody>
      </p:sp>
    </p:spTree>
    <p:extLst>
      <p:ext uri="{BB962C8B-B14F-4D97-AF65-F5344CB8AC3E}">
        <p14:creationId xmlns:p14="http://schemas.microsoft.com/office/powerpoint/2010/main" val="1921773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F58848E8-026F-98EA-6CF0-4DF1C342F4E6}"/>
              </a:ext>
            </a:extLst>
          </p:cNvPr>
          <p:cNvSpPr>
            <a:spLocks noGrp="1"/>
          </p:cNvSpPr>
          <p:nvPr>
            <p:ph type="title"/>
          </p:nvPr>
        </p:nvSpPr>
        <p:spPr>
          <a:xfrm>
            <a:off x="838200" y="996696"/>
            <a:ext cx="10515600" cy="693992"/>
          </a:xfrm>
        </p:spPr>
        <p:txBody>
          <a:bodyPr>
            <a:normAutofit fontScale="90000"/>
          </a:bodyPr>
          <a:lstStyle/>
          <a:p>
            <a:pPr algn="ctr"/>
            <a:r>
              <a:rPr lang="tr-TR" sz="1800" b="1"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SEKTÖRE YÖNELİK </a:t>
            </a:r>
            <a:br>
              <a:rPr lang="tr-TR" sz="1800" b="1"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br>
            <a:r>
              <a:rPr lang="tr-TR" sz="1800" b="1"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UYGUNLUĞU İNCELENEN YATIRIM KONULARI &amp; </a:t>
            </a:r>
            <a:br>
              <a:rPr lang="tr-TR" sz="1800" b="1"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br>
            <a:r>
              <a:rPr lang="tr-TR" sz="1800" b="1"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US-97 KODLAR</a:t>
            </a:r>
            <a:r>
              <a:rPr lang="tr-T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
            <a:br>
              <a:rPr lang="tr-T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lang="tr-TR" dirty="0">
              <a:solidFill>
                <a:schemeClr val="tx1"/>
              </a:solidFill>
            </a:endParaRPr>
          </a:p>
        </p:txBody>
      </p:sp>
      <p:sp>
        <p:nvSpPr>
          <p:cNvPr id="3" name="İçerik Yer Tutucusu 2">
            <a:extLst>
              <a:ext uri="{FF2B5EF4-FFF2-40B4-BE49-F238E27FC236}">
                <a16:creationId xmlns="" xmlns:a16="http://schemas.microsoft.com/office/drawing/2014/main" id="{2C07C970-AC3B-9A6D-B655-61E3ABC581C8}"/>
              </a:ext>
            </a:extLst>
          </p:cNvPr>
          <p:cNvSpPr>
            <a:spLocks noGrp="1"/>
          </p:cNvSpPr>
          <p:nvPr>
            <p:ph idx="1"/>
          </p:nvPr>
        </p:nvSpPr>
        <p:spPr/>
        <p:txBody>
          <a:bodyPr>
            <a:normAutofit fontScale="77500" lnSpcReduction="20000"/>
          </a:bodyPr>
          <a:lstStyle/>
          <a:p>
            <a:pPr>
              <a:lnSpc>
                <a:spcPct val="107000"/>
              </a:lnSpc>
              <a:spcAft>
                <a:spcPts val="800"/>
              </a:spcAft>
              <a:buNone/>
            </a:pPr>
            <a:r>
              <a:rPr lang="tr-TR" sz="19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-Kreşler ve gündüz bakım evleri (özürlülere verilen günlük bakım hizmetleri hariç) - 8532.0.01.00</a:t>
            </a:r>
          </a:p>
          <a:p>
            <a:pPr>
              <a:lnSpc>
                <a:spcPct val="107000"/>
              </a:lnSpc>
              <a:spcAft>
                <a:spcPts val="800"/>
              </a:spcAft>
              <a:buNone/>
            </a:pPr>
            <a:r>
              <a:rPr lang="tr-TR" sz="19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-Anaokulu - 8010.0.01.99</a:t>
            </a:r>
          </a:p>
          <a:p>
            <a:pPr>
              <a:lnSpc>
                <a:spcPct val="107000"/>
              </a:lnSpc>
              <a:spcAft>
                <a:spcPts val="800"/>
              </a:spcAft>
              <a:buNone/>
            </a:pPr>
            <a:r>
              <a:rPr lang="tr-TR" sz="19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-İlkokul eğitimi - 8010.0.02.00</a:t>
            </a:r>
          </a:p>
          <a:p>
            <a:pPr>
              <a:lnSpc>
                <a:spcPct val="107000"/>
              </a:lnSpc>
              <a:spcAft>
                <a:spcPts val="800"/>
              </a:spcAft>
              <a:buNone/>
            </a:pPr>
            <a:r>
              <a:rPr lang="tr-TR" sz="19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-Özürlüler için ilköğretim hizmetleri - 8010.0.03.00</a:t>
            </a:r>
          </a:p>
          <a:p>
            <a:pPr>
              <a:lnSpc>
                <a:spcPct val="107000"/>
              </a:lnSpc>
              <a:spcAft>
                <a:spcPts val="800"/>
              </a:spcAft>
              <a:buNone/>
            </a:pPr>
            <a:r>
              <a:rPr lang="tr-TR" sz="19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-Ortaokul eğitim hizmetleri - 8021.0.01.00</a:t>
            </a:r>
          </a:p>
          <a:p>
            <a:pPr>
              <a:lnSpc>
                <a:spcPct val="107000"/>
              </a:lnSpc>
              <a:spcAft>
                <a:spcPts val="800"/>
              </a:spcAft>
              <a:buNone/>
            </a:pPr>
            <a:r>
              <a:rPr lang="tr-TR" sz="19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-Lise eğitim hizmetleri - 8021.0.02.00</a:t>
            </a:r>
          </a:p>
          <a:p>
            <a:pPr>
              <a:lnSpc>
                <a:spcPct val="107000"/>
              </a:lnSpc>
              <a:spcAft>
                <a:spcPts val="800"/>
              </a:spcAft>
              <a:buNone/>
            </a:pPr>
            <a:r>
              <a:rPr lang="tr-TR" sz="19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-Özürlüler için ortaöğretim hizmetleri- 8021.0.03.00</a:t>
            </a:r>
          </a:p>
          <a:p>
            <a:pPr>
              <a:lnSpc>
                <a:spcPct val="107000"/>
              </a:lnSpc>
              <a:spcAft>
                <a:spcPts val="800"/>
              </a:spcAft>
              <a:buNone/>
            </a:pPr>
            <a:r>
              <a:rPr lang="tr-TR" sz="19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-Özel okul - 8021.0.02.98</a:t>
            </a:r>
          </a:p>
          <a:p>
            <a:pPr marL="0" indent="0">
              <a:lnSpc>
                <a:spcPct val="107000"/>
              </a:lnSpc>
              <a:spcAft>
                <a:spcPts val="800"/>
              </a:spcAft>
              <a:buNone/>
            </a:pPr>
            <a:r>
              <a:rPr lang="tr-TR" sz="19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-Kolej - 8021.0.02.99</a:t>
            </a:r>
          </a:p>
          <a:p>
            <a:endParaRPr lang="tr-TR" dirty="0"/>
          </a:p>
        </p:txBody>
      </p:sp>
    </p:spTree>
    <p:extLst>
      <p:ext uri="{BB962C8B-B14F-4D97-AF65-F5344CB8AC3E}">
        <p14:creationId xmlns:p14="http://schemas.microsoft.com/office/powerpoint/2010/main" val="3078127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EF642848-841F-9B68-5497-8AC82C28C242}"/>
              </a:ext>
            </a:extLst>
          </p:cNvPr>
          <p:cNvSpPr>
            <a:spLocks noGrp="1"/>
          </p:cNvSpPr>
          <p:nvPr>
            <p:ph type="title"/>
          </p:nvPr>
        </p:nvSpPr>
        <p:spPr/>
        <p:txBody>
          <a:bodyPr>
            <a:normAutofit/>
          </a:bodyPr>
          <a:lstStyle/>
          <a:p>
            <a:pPr algn="ctr"/>
            <a:r>
              <a:rPr lang="tr-TR" sz="6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Yatırım Türleri</a:t>
            </a:r>
            <a:endParaRPr lang="tr-TR" sz="6600" dirty="0">
              <a:solidFill>
                <a:schemeClr val="tx1"/>
              </a:solidFill>
            </a:endParaRPr>
          </a:p>
        </p:txBody>
      </p:sp>
      <p:sp>
        <p:nvSpPr>
          <p:cNvPr id="3" name="İçerik Yer Tutucusu 2">
            <a:extLst>
              <a:ext uri="{FF2B5EF4-FFF2-40B4-BE49-F238E27FC236}">
                <a16:creationId xmlns="" xmlns:a16="http://schemas.microsoft.com/office/drawing/2014/main" id="{19D85111-FCBB-91E6-F0DA-2431E70C73A8}"/>
              </a:ext>
            </a:extLst>
          </p:cNvPr>
          <p:cNvSpPr>
            <a:spLocks noGrp="1"/>
          </p:cNvSpPr>
          <p:nvPr>
            <p:ph idx="1"/>
          </p:nvPr>
        </p:nvSpPr>
        <p:spPr/>
        <p:txBody>
          <a:bodyPr>
            <a:normAutofit fontScale="92500" lnSpcReduction="10000"/>
          </a:bodyPr>
          <a:lstStyle/>
          <a:p>
            <a:pPr>
              <a:lnSpc>
                <a:spcPct val="107000"/>
              </a:lnSpc>
              <a:spcAft>
                <a:spcPts val="800"/>
              </a:spcAft>
              <a:buNone/>
            </a:pPr>
            <a:r>
              <a:rPr lang="tr-TR"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 Komple Yeni Yatırımlar</a:t>
            </a:r>
          </a:p>
          <a:p>
            <a:pPr>
              <a:lnSpc>
                <a:spcPct val="107000"/>
              </a:lnSpc>
              <a:spcAft>
                <a:spcPts val="800"/>
              </a:spcAft>
              <a:buNone/>
            </a:pPr>
            <a:r>
              <a:rPr lang="tr-TR"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 Tevsi Yatırımları</a:t>
            </a:r>
          </a:p>
          <a:p>
            <a:pPr>
              <a:lnSpc>
                <a:spcPct val="107000"/>
              </a:lnSpc>
              <a:spcAft>
                <a:spcPts val="800"/>
              </a:spcAft>
              <a:buNone/>
            </a:pPr>
            <a:r>
              <a:rPr lang="tr-TR"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 Modernizasyon Yatırımları</a:t>
            </a:r>
          </a:p>
          <a:p>
            <a:pPr>
              <a:lnSpc>
                <a:spcPct val="107000"/>
              </a:lnSpc>
              <a:spcAft>
                <a:spcPts val="800"/>
              </a:spcAft>
              <a:buNone/>
            </a:pPr>
            <a:r>
              <a:rPr lang="tr-TR"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 Ürün Çeşitlendirme Yatırımları</a:t>
            </a:r>
          </a:p>
          <a:p>
            <a:pPr>
              <a:lnSpc>
                <a:spcPct val="107000"/>
              </a:lnSpc>
              <a:spcAft>
                <a:spcPts val="800"/>
              </a:spcAft>
              <a:buNone/>
            </a:pPr>
            <a:r>
              <a:rPr lang="tr-TR"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 Entegrasyon Yatırımları</a:t>
            </a:r>
          </a:p>
          <a:p>
            <a:pPr>
              <a:lnSpc>
                <a:spcPct val="107000"/>
              </a:lnSpc>
              <a:spcAft>
                <a:spcPts val="800"/>
              </a:spcAft>
              <a:buNone/>
            </a:pPr>
            <a:r>
              <a:rPr lang="tr-TR"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 Nakil Yatırımları</a:t>
            </a:r>
          </a:p>
          <a:p>
            <a:pPr marL="0" indent="0">
              <a:lnSpc>
                <a:spcPct val="107000"/>
              </a:lnSpc>
              <a:spcAft>
                <a:spcPts val="800"/>
              </a:spcAft>
              <a:buNone/>
            </a:pPr>
            <a:r>
              <a:rPr lang="tr-TR"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 Tamamlama Yatırımları</a:t>
            </a:r>
          </a:p>
          <a:p>
            <a:pPr marL="0" indent="0">
              <a:buNone/>
            </a:pPr>
            <a:endParaRPr lang="tr-TR" dirty="0"/>
          </a:p>
        </p:txBody>
      </p:sp>
    </p:spTree>
    <p:extLst>
      <p:ext uri="{BB962C8B-B14F-4D97-AF65-F5344CB8AC3E}">
        <p14:creationId xmlns:p14="http://schemas.microsoft.com/office/powerpoint/2010/main" val="2451416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8E996A90-8E5C-13AB-9435-D06ABBE9AA9D}"/>
              </a:ext>
            </a:extLst>
          </p:cNvPr>
          <p:cNvSpPr>
            <a:spLocks noGrp="1"/>
          </p:cNvSpPr>
          <p:nvPr>
            <p:ph type="title"/>
          </p:nvPr>
        </p:nvSpPr>
        <p:spPr>
          <a:xfrm>
            <a:off x="677334" y="1005840"/>
            <a:ext cx="8596668" cy="1069848"/>
          </a:xfrm>
        </p:spPr>
        <p:txBody>
          <a:bodyPr>
            <a:normAutofit fontScale="90000"/>
          </a:bodyPr>
          <a:lstStyle/>
          <a:p>
            <a:pPr algn="ctr"/>
            <a:r>
              <a:rPr lang="tr-TR" sz="4900" b="1" kern="1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BÖLGESEL </a:t>
            </a:r>
            <a:r>
              <a:rPr lang="tr-TR" sz="49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TEŞVİK UYGULAMALARI</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a:r>
            <a:br>
              <a:rPr lang="tr-T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a:extLst>
              <a:ext uri="{FF2B5EF4-FFF2-40B4-BE49-F238E27FC236}">
                <a16:creationId xmlns="" xmlns:a16="http://schemas.microsoft.com/office/drawing/2014/main" id="{1D4025DA-8167-AAF8-FF4A-FB7E59B84C4D}"/>
              </a:ext>
            </a:extLst>
          </p:cNvPr>
          <p:cNvSpPr>
            <a:spLocks noGrp="1"/>
          </p:cNvSpPr>
          <p:nvPr>
            <p:ph idx="1"/>
          </p:nvPr>
        </p:nvSpPr>
        <p:spPr>
          <a:xfrm>
            <a:off x="677334" y="2075688"/>
            <a:ext cx="8987874" cy="3965674"/>
          </a:xfrm>
        </p:spPr>
        <p:txBody>
          <a:bodyPr>
            <a:normAutofit fontScale="92500" lnSpcReduction="20000"/>
          </a:bodyPr>
          <a:lstStyle/>
          <a:p>
            <a:pPr>
              <a:lnSpc>
                <a:spcPct val="107000"/>
              </a:lnSpc>
              <a:spcAft>
                <a:spcPts val="800"/>
              </a:spcAft>
              <a:buNone/>
            </a:pPr>
            <a:r>
              <a:rPr lang="tr-TR" sz="21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Bölgesel Teşvik Uygulamalarında; Sağlanan Destek Unsurları Aşağıda belirtilmiştir;</a:t>
            </a:r>
          </a:p>
          <a:p>
            <a:pPr>
              <a:lnSpc>
                <a:spcPct val="107000"/>
              </a:lnSpc>
              <a:spcAft>
                <a:spcPts val="800"/>
              </a:spcAft>
              <a:buNone/>
            </a:pPr>
            <a:r>
              <a:rPr lang="tr-TR" sz="2100" kern="100" dirty="0">
                <a:solidFill>
                  <a:schemeClr val="tx1"/>
                </a:solidFill>
                <a:effectLst/>
                <a:latin typeface="Segoe UI Symbol" panose="020B0502040204020203" pitchFamily="34" charset="0"/>
                <a:ea typeface="Calibri" panose="020F0502020204030204" pitchFamily="34" charset="0"/>
                <a:cs typeface="Segoe UI Symbol" panose="020B0502040204020203" pitchFamily="34" charset="0"/>
              </a:rPr>
              <a:t>➢</a:t>
            </a:r>
            <a:r>
              <a:rPr lang="tr-TR" sz="21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KDV İstisnası</a:t>
            </a:r>
          </a:p>
          <a:p>
            <a:pPr>
              <a:lnSpc>
                <a:spcPct val="107000"/>
              </a:lnSpc>
              <a:spcAft>
                <a:spcPts val="800"/>
              </a:spcAft>
              <a:buNone/>
            </a:pPr>
            <a:r>
              <a:rPr lang="tr-TR" sz="2100" kern="100" dirty="0">
                <a:solidFill>
                  <a:schemeClr val="tx1"/>
                </a:solidFill>
                <a:effectLst/>
                <a:latin typeface="Segoe UI Symbol" panose="020B0502040204020203" pitchFamily="34" charset="0"/>
                <a:ea typeface="Calibri" panose="020F0502020204030204" pitchFamily="34" charset="0"/>
                <a:cs typeface="Segoe UI Symbol" panose="020B0502040204020203" pitchFamily="34" charset="0"/>
              </a:rPr>
              <a:t>➢</a:t>
            </a:r>
            <a:r>
              <a:rPr lang="tr-TR" sz="21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Gümrük Vergisi Muafiyeti</a:t>
            </a:r>
          </a:p>
          <a:p>
            <a:pPr>
              <a:lnSpc>
                <a:spcPct val="107000"/>
              </a:lnSpc>
              <a:spcAft>
                <a:spcPts val="800"/>
              </a:spcAft>
              <a:buNone/>
            </a:pPr>
            <a:r>
              <a:rPr lang="tr-TR" sz="2100" kern="100" dirty="0">
                <a:solidFill>
                  <a:schemeClr val="tx1"/>
                </a:solidFill>
                <a:effectLst/>
                <a:latin typeface="Segoe UI Symbol" panose="020B0502040204020203" pitchFamily="34" charset="0"/>
                <a:ea typeface="Calibri" panose="020F0502020204030204" pitchFamily="34" charset="0"/>
                <a:cs typeface="Segoe UI Symbol" panose="020B0502040204020203" pitchFamily="34" charset="0"/>
              </a:rPr>
              <a:t>➢</a:t>
            </a:r>
            <a:r>
              <a:rPr lang="tr-TR" sz="21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Vergi İndirimi</a:t>
            </a:r>
          </a:p>
          <a:p>
            <a:pPr>
              <a:lnSpc>
                <a:spcPct val="107000"/>
              </a:lnSpc>
              <a:spcAft>
                <a:spcPts val="800"/>
              </a:spcAft>
              <a:buNone/>
            </a:pPr>
            <a:r>
              <a:rPr lang="tr-TR" sz="2100" kern="100" dirty="0">
                <a:solidFill>
                  <a:schemeClr val="tx1"/>
                </a:solidFill>
                <a:effectLst/>
                <a:latin typeface="Segoe UI Symbol" panose="020B0502040204020203" pitchFamily="34" charset="0"/>
                <a:ea typeface="Calibri" panose="020F0502020204030204" pitchFamily="34" charset="0"/>
                <a:cs typeface="Segoe UI Symbol" panose="020B0502040204020203" pitchFamily="34" charset="0"/>
              </a:rPr>
              <a:t>➢</a:t>
            </a:r>
            <a:r>
              <a:rPr lang="tr-TR" sz="21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Sigorta Primi İşveren Hissesi Desteği</a:t>
            </a:r>
          </a:p>
          <a:p>
            <a:pPr>
              <a:lnSpc>
                <a:spcPct val="107000"/>
              </a:lnSpc>
              <a:spcAft>
                <a:spcPts val="800"/>
              </a:spcAft>
              <a:buNone/>
            </a:pPr>
            <a:r>
              <a:rPr lang="tr-TR" sz="2100" kern="100" dirty="0">
                <a:solidFill>
                  <a:schemeClr val="tx1"/>
                </a:solidFill>
                <a:effectLst/>
                <a:latin typeface="Segoe UI Symbol" panose="020B0502040204020203" pitchFamily="34" charset="0"/>
                <a:ea typeface="Calibri" panose="020F0502020204030204" pitchFamily="34" charset="0"/>
                <a:cs typeface="Segoe UI Symbol" panose="020B0502040204020203" pitchFamily="34" charset="0"/>
              </a:rPr>
              <a:t>➢</a:t>
            </a:r>
            <a:r>
              <a:rPr lang="tr-TR" sz="21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Faiz veya Kâr Payı Desteği (3.,4.,5. ve 6. Bölgelerde)</a:t>
            </a:r>
          </a:p>
          <a:p>
            <a:pPr>
              <a:lnSpc>
                <a:spcPct val="107000"/>
              </a:lnSpc>
              <a:spcAft>
                <a:spcPts val="800"/>
              </a:spcAft>
              <a:buNone/>
            </a:pPr>
            <a:r>
              <a:rPr lang="tr-TR" sz="2100" kern="100" dirty="0">
                <a:solidFill>
                  <a:schemeClr val="tx1"/>
                </a:solidFill>
                <a:effectLst/>
                <a:latin typeface="Segoe UI Symbol" panose="020B0502040204020203" pitchFamily="34" charset="0"/>
                <a:ea typeface="Calibri" panose="020F0502020204030204" pitchFamily="34" charset="0"/>
                <a:cs typeface="Segoe UI Symbol" panose="020B0502040204020203" pitchFamily="34" charset="0"/>
              </a:rPr>
              <a:t>➢</a:t>
            </a:r>
            <a:r>
              <a:rPr lang="tr-TR" sz="21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Yatırım Yeri Tahsisi</a:t>
            </a:r>
          </a:p>
          <a:p>
            <a:pPr marL="0" indent="0">
              <a:lnSpc>
                <a:spcPct val="107000"/>
              </a:lnSpc>
              <a:spcAft>
                <a:spcPts val="800"/>
              </a:spcAft>
              <a:buNone/>
            </a:pPr>
            <a:r>
              <a:rPr lang="tr-TR" sz="2100" kern="100" dirty="0">
                <a:solidFill>
                  <a:schemeClr val="tx1"/>
                </a:solidFill>
                <a:effectLst/>
                <a:latin typeface="Segoe UI Symbol" panose="020B0502040204020203" pitchFamily="34" charset="0"/>
                <a:ea typeface="Calibri" panose="020F0502020204030204" pitchFamily="34" charset="0"/>
                <a:cs typeface="Segoe UI Symbol" panose="020B0502040204020203" pitchFamily="34" charset="0"/>
              </a:rPr>
              <a:t>➢</a:t>
            </a:r>
            <a:r>
              <a:rPr lang="tr-TR" sz="21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Sigorta Primi Desteği (6. Bölgede)</a:t>
            </a:r>
          </a:p>
          <a:p>
            <a:pPr marL="0" indent="0">
              <a:buNone/>
            </a:pPr>
            <a:endParaRPr lang="tr-TR" dirty="0"/>
          </a:p>
        </p:txBody>
      </p:sp>
    </p:spTree>
    <p:extLst>
      <p:ext uri="{BB962C8B-B14F-4D97-AF65-F5344CB8AC3E}">
        <p14:creationId xmlns:p14="http://schemas.microsoft.com/office/powerpoint/2010/main" val="1522268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EB9B21F7-68AE-EB47-372C-8527DC813F5F}"/>
              </a:ext>
            </a:extLst>
          </p:cNvPr>
          <p:cNvSpPr>
            <a:spLocks noGrp="1"/>
          </p:cNvSpPr>
          <p:nvPr>
            <p:ph type="title"/>
          </p:nvPr>
        </p:nvSpPr>
        <p:spPr>
          <a:xfrm>
            <a:off x="677334" y="1097280"/>
            <a:ext cx="8596668" cy="978408"/>
          </a:xfrm>
        </p:spPr>
        <p:txBody>
          <a:bodyPr>
            <a:normAutofit fontScale="90000"/>
          </a:bodyPr>
          <a:lstStyle/>
          <a:p>
            <a:pPr algn="ctr"/>
            <a:r>
              <a:rPr lang="tr-TR" sz="6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KDV İstisnası</a:t>
            </a:r>
            <a:endParaRPr lang="tr-TR" sz="6600" dirty="0">
              <a:solidFill>
                <a:schemeClr val="tx1"/>
              </a:solidFill>
            </a:endParaRPr>
          </a:p>
        </p:txBody>
      </p:sp>
      <p:sp>
        <p:nvSpPr>
          <p:cNvPr id="3" name="İçerik Yer Tutucusu 2">
            <a:extLst>
              <a:ext uri="{FF2B5EF4-FFF2-40B4-BE49-F238E27FC236}">
                <a16:creationId xmlns="" xmlns:a16="http://schemas.microsoft.com/office/drawing/2014/main" id="{2B9CEEB6-46E7-DD6C-D44E-7DC039A6565A}"/>
              </a:ext>
            </a:extLst>
          </p:cNvPr>
          <p:cNvSpPr>
            <a:spLocks noGrp="1"/>
          </p:cNvSpPr>
          <p:nvPr>
            <p:ph idx="1"/>
          </p:nvPr>
        </p:nvSpPr>
        <p:spPr>
          <a:xfrm>
            <a:off x="677334" y="2160589"/>
            <a:ext cx="9161610" cy="3880773"/>
          </a:xfrm>
        </p:spPr>
        <p:txBody>
          <a:bodyPr>
            <a:normAutofit fontScale="92500"/>
          </a:bodyPr>
          <a:lstStyle/>
          <a:p>
            <a:pPr marL="0" indent="0" algn="just">
              <a:buNone/>
            </a:pPr>
            <a:r>
              <a:rPr lang="tr-TR" sz="4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Yatırım Teşvik Belgesi kapsamında yurt içinden ve yurt dışından temin edilecek yatırım malı makine ve teçhizat ile belge kapsamındaki yazılım ve gayri maddi hak satış ve kiralamaları için katma değer vergisinin ödenmemesi şeklinde uygulanır.</a:t>
            </a:r>
          </a:p>
          <a:p>
            <a:pPr marL="0" indent="0">
              <a:buNone/>
            </a:pPr>
            <a:endParaRPr lang="tr-TR" dirty="0"/>
          </a:p>
        </p:txBody>
      </p:sp>
    </p:spTree>
    <p:extLst>
      <p:ext uri="{BB962C8B-B14F-4D97-AF65-F5344CB8AC3E}">
        <p14:creationId xmlns:p14="http://schemas.microsoft.com/office/powerpoint/2010/main" val="3041096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34BA3C79-9663-D0ED-81A0-07C3BF003251}"/>
              </a:ext>
            </a:extLst>
          </p:cNvPr>
          <p:cNvSpPr>
            <a:spLocks noGrp="1"/>
          </p:cNvSpPr>
          <p:nvPr>
            <p:ph type="title"/>
          </p:nvPr>
        </p:nvSpPr>
        <p:spPr>
          <a:xfrm>
            <a:off x="677334" y="923544"/>
            <a:ext cx="8596668" cy="1006856"/>
          </a:xfrm>
        </p:spPr>
        <p:txBody>
          <a:bodyPr>
            <a:normAutofit fontScale="90000"/>
          </a:bodyPr>
          <a:lstStyle/>
          <a:p>
            <a:pPr algn="ctr"/>
            <a:r>
              <a:rPr lang="tr-TR" sz="6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Gümrük Vergisi Muafiyeti</a:t>
            </a:r>
            <a:endParaRPr lang="tr-TR" sz="6600" dirty="0">
              <a:solidFill>
                <a:schemeClr val="tx1"/>
              </a:solidFill>
            </a:endParaRPr>
          </a:p>
        </p:txBody>
      </p:sp>
      <p:sp>
        <p:nvSpPr>
          <p:cNvPr id="3" name="İçerik Yer Tutucusu 2">
            <a:extLst>
              <a:ext uri="{FF2B5EF4-FFF2-40B4-BE49-F238E27FC236}">
                <a16:creationId xmlns="" xmlns:a16="http://schemas.microsoft.com/office/drawing/2014/main" id="{05F42642-ADFE-30B7-702F-BCE4512649B9}"/>
              </a:ext>
            </a:extLst>
          </p:cNvPr>
          <p:cNvSpPr>
            <a:spLocks noGrp="1"/>
          </p:cNvSpPr>
          <p:nvPr>
            <p:ph idx="1"/>
          </p:nvPr>
        </p:nvSpPr>
        <p:spPr/>
        <p:txBody>
          <a:bodyPr>
            <a:normAutofit/>
          </a:bodyPr>
          <a:lstStyle/>
          <a:p>
            <a:pPr algn="just"/>
            <a:r>
              <a:rPr lang="tr-TR"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Yatırım Teşvik Belgesi kapsamında yurt dışından temin edilecek yatırım malı makine ve teçhizat için gümrük vergisinin ödenmemesi şeklinde uygulanır.</a:t>
            </a:r>
          </a:p>
          <a:p>
            <a:pPr algn="just"/>
            <a:r>
              <a:rPr lang="tr-TR"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29/6/2021 tarihinden itibaren yapılan başvurulara istinaden düzenlenen yatırım teşvik belgeleri kapsamında ithal edilecek makine ve teçhizatlar için, 3305 Sayılı Kararın EK-8’inde belirtilen makine ve teçhizat için gümrük vergisi muafiyeti uygulanmaz. Söz konusu makine ve teçhizatlar kullanılmış veya yenileştirilmiş olarak teşvik belgesi kapsamında temin </a:t>
            </a:r>
            <a:r>
              <a:rPr lang="tr-TR"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edilemez.</a:t>
            </a:r>
            <a:endParaRPr lang="tr-TR" dirty="0">
              <a:solidFill>
                <a:schemeClr val="tx1"/>
              </a:solidFill>
            </a:endParaRPr>
          </a:p>
        </p:txBody>
      </p:sp>
    </p:spTree>
    <p:extLst>
      <p:ext uri="{BB962C8B-B14F-4D97-AF65-F5344CB8AC3E}">
        <p14:creationId xmlns:p14="http://schemas.microsoft.com/office/powerpoint/2010/main" val="2222945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4339B2FB-8461-8030-E54B-D5520FAC6509}"/>
              </a:ext>
            </a:extLst>
          </p:cNvPr>
          <p:cNvSpPr>
            <a:spLocks noGrp="1"/>
          </p:cNvSpPr>
          <p:nvPr>
            <p:ph type="title"/>
          </p:nvPr>
        </p:nvSpPr>
        <p:spPr/>
        <p:txBody>
          <a:bodyPr>
            <a:normAutofit fontScale="90000"/>
          </a:bodyPr>
          <a:lstStyle/>
          <a:p>
            <a:pPr algn="ctr"/>
            <a:r>
              <a:rPr lang="tr-TR" sz="8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Vergi İndirimi</a:t>
            </a:r>
            <a:endParaRPr lang="tr-TR" sz="8800" dirty="0">
              <a:solidFill>
                <a:schemeClr val="tx1"/>
              </a:solidFill>
            </a:endParaRPr>
          </a:p>
        </p:txBody>
      </p:sp>
      <p:sp>
        <p:nvSpPr>
          <p:cNvPr id="3" name="İçerik Yer Tutucusu 2">
            <a:extLst>
              <a:ext uri="{FF2B5EF4-FFF2-40B4-BE49-F238E27FC236}">
                <a16:creationId xmlns="" xmlns:a16="http://schemas.microsoft.com/office/drawing/2014/main" id="{B5D14686-61BA-3482-909D-78D316A54921}"/>
              </a:ext>
            </a:extLst>
          </p:cNvPr>
          <p:cNvSpPr>
            <a:spLocks noGrp="1"/>
          </p:cNvSpPr>
          <p:nvPr>
            <p:ph idx="1"/>
          </p:nvPr>
        </p:nvSpPr>
        <p:spPr>
          <a:xfrm>
            <a:off x="677334" y="2011681"/>
            <a:ext cx="8596668" cy="4029682"/>
          </a:xfrm>
        </p:spPr>
        <p:txBody>
          <a:bodyPr>
            <a:normAutofit/>
          </a:bodyPr>
          <a:lstStyle/>
          <a:p>
            <a:pPr algn="just">
              <a:lnSpc>
                <a:spcPct val="107000"/>
              </a:lnSpc>
              <a:spcAft>
                <a:spcPts val="800"/>
              </a:spcAft>
              <a:buNone/>
            </a:pPr>
            <a:r>
              <a:rPr lang="tr-TR" kern="100" dirty="0">
                <a:effectLst/>
                <a:latin typeface="Calibri" panose="020F0502020204030204" pitchFamily="34" charset="0"/>
                <a:ea typeface="Calibri" panose="020F0502020204030204" pitchFamily="34" charset="0"/>
                <a:cs typeface="Times New Roman" panose="02020603050405020304" pitchFamily="18" charset="0"/>
              </a:rPr>
              <a:t>   </a:t>
            </a:r>
            <a:r>
              <a:rPr lang="tr-TR"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Gelir veya kurumlar vergisinin, yatırım için öngörülen katkı tutarına ulaşıncaya kadar indirimli olarak uygulanmasıdır. Uygulama da Erzurum İlinde ( 5. Bölge Yatırım Teşvik Sisteminde ) </a:t>
            </a:r>
          </a:p>
          <a:p>
            <a:pPr algn="just">
              <a:lnSpc>
                <a:spcPct val="107000"/>
              </a:lnSpc>
              <a:spcAft>
                <a:spcPts val="800"/>
              </a:spcAft>
              <a:buNone/>
            </a:pPr>
            <a:r>
              <a:rPr lang="tr-TR"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Yatırıma Katkı Oranı: % 40 </a:t>
            </a:r>
          </a:p>
          <a:p>
            <a:pPr marL="0" indent="0" algn="just">
              <a:lnSpc>
                <a:spcPct val="107000"/>
              </a:lnSpc>
              <a:spcAft>
                <a:spcPts val="800"/>
              </a:spcAft>
              <a:buNone/>
            </a:pPr>
            <a:r>
              <a:rPr lang="tr-TR"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Vergi İndirim Oranı: % 80 </a:t>
            </a:r>
          </a:p>
          <a:p>
            <a:pPr marL="0" indent="0" algn="just">
              <a:lnSpc>
                <a:spcPct val="107000"/>
              </a:lnSpc>
              <a:spcAft>
                <a:spcPts val="800"/>
              </a:spcAft>
              <a:buNone/>
            </a:pPr>
            <a:r>
              <a:rPr lang="tr-TR"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Komple Yeni Yatırımlarda Yatırımcının Tüm Beyan Edilen vergisi üstünden İndirim gerçekleşirken diğer yatırım türlerinde teşvik belgesinin etkilediği gelir üstünden indirim uygulanmaktadır. </a:t>
            </a:r>
            <a:endParaRPr lang="tr-TR"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608856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AEA6BEB1-FA97-4C6B-64C2-C864C43F9543}"/>
              </a:ext>
            </a:extLst>
          </p:cNvPr>
          <p:cNvSpPr>
            <a:spLocks noGrp="1"/>
          </p:cNvSpPr>
          <p:nvPr>
            <p:ph type="title"/>
          </p:nvPr>
        </p:nvSpPr>
        <p:spPr/>
        <p:txBody>
          <a:bodyPr>
            <a:normAutofit fontScale="90000"/>
          </a:bodyPr>
          <a:lstStyle/>
          <a:p>
            <a:pPr algn="ctr"/>
            <a:r>
              <a:rPr lang="tr-TR" sz="6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Faiz Veya Kâr Payı Desteği</a:t>
            </a:r>
            <a:endParaRPr lang="tr-TR" sz="6600" dirty="0">
              <a:solidFill>
                <a:schemeClr val="tx1"/>
              </a:solidFill>
            </a:endParaRPr>
          </a:p>
        </p:txBody>
      </p:sp>
      <p:sp>
        <p:nvSpPr>
          <p:cNvPr id="3" name="İçerik Yer Tutucusu 2">
            <a:extLst>
              <a:ext uri="{FF2B5EF4-FFF2-40B4-BE49-F238E27FC236}">
                <a16:creationId xmlns="" xmlns:a16="http://schemas.microsoft.com/office/drawing/2014/main" id="{0A71067A-E7AD-8D81-3C75-2B1093B3C383}"/>
              </a:ext>
            </a:extLst>
          </p:cNvPr>
          <p:cNvSpPr>
            <a:spLocks noGrp="1"/>
          </p:cNvSpPr>
          <p:nvPr>
            <p:ph idx="1"/>
          </p:nvPr>
        </p:nvSpPr>
        <p:spPr>
          <a:xfrm>
            <a:off x="677334" y="1865377"/>
            <a:ext cx="8596668" cy="4175986"/>
          </a:xfrm>
        </p:spPr>
        <p:txBody>
          <a:bodyPr>
            <a:normAutofit fontScale="92500"/>
          </a:bodyPr>
          <a:lstStyle/>
          <a:p>
            <a:pPr marL="342900" lvl="0" indent="-342900" algn="just">
              <a:lnSpc>
                <a:spcPct val="107000"/>
              </a:lnSpc>
              <a:buFont typeface="Calibri" panose="020F0502020204030204" pitchFamily="34" charset="0"/>
              <a:buChar char="-"/>
            </a:pPr>
            <a:r>
              <a:rPr lang="tr-TR" sz="2400" kern="100" dirty="0">
                <a:effectLst/>
                <a:latin typeface="Calibri" panose="020F0502020204030204" pitchFamily="34" charset="0"/>
                <a:ea typeface="Calibri" panose="020F0502020204030204" pitchFamily="34" charset="0"/>
                <a:cs typeface="Times New Roman" panose="02020603050405020304" pitchFamily="18" charset="0"/>
              </a:rPr>
              <a:t>Yatırım Teşvik Belgesi kapsamında kullanılan </a:t>
            </a:r>
            <a:r>
              <a:rPr lang="tr-TR" sz="2400" b="1" kern="100" dirty="0">
                <a:effectLst/>
                <a:latin typeface="Calibri" panose="020F0502020204030204" pitchFamily="34" charset="0"/>
                <a:ea typeface="Calibri" panose="020F0502020204030204" pitchFamily="34" charset="0"/>
                <a:cs typeface="Times New Roman" panose="02020603050405020304" pitchFamily="18" charset="0"/>
              </a:rPr>
              <a:t>en az bir yıl vadeli</a:t>
            </a:r>
            <a:r>
              <a:rPr lang="tr-TR" sz="2400" kern="100" dirty="0">
                <a:effectLst/>
                <a:latin typeface="Calibri" panose="020F0502020204030204" pitchFamily="34" charset="0"/>
                <a:ea typeface="Calibri" panose="020F0502020204030204" pitchFamily="34" charset="0"/>
                <a:cs typeface="Times New Roman" panose="02020603050405020304" pitchFamily="18" charset="0"/>
              </a:rPr>
              <a:t> krediler için sağlanan bir finansman desteğidir.</a:t>
            </a:r>
          </a:p>
          <a:p>
            <a:pPr marL="342900" lvl="0" indent="-342900" algn="just">
              <a:lnSpc>
                <a:spcPct val="107000"/>
              </a:lnSpc>
              <a:buFont typeface="Calibri" panose="020F0502020204030204" pitchFamily="34" charset="0"/>
              <a:buChar char="-"/>
            </a:pPr>
            <a:r>
              <a:rPr lang="tr-TR" sz="2400" kern="100" dirty="0">
                <a:effectLst/>
                <a:latin typeface="Calibri" panose="020F0502020204030204" pitchFamily="34" charset="0"/>
                <a:ea typeface="Calibri" panose="020F0502020204030204" pitchFamily="34" charset="0"/>
                <a:cs typeface="Times New Roman" panose="02020603050405020304" pitchFamily="18" charset="0"/>
              </a:rPr>
              <a:t>Teşvik belgesinde kayıtlı </a:t>
            </a:r>
            <a:r>
              <a:rPr lang="tr-TR" sz="2400" b="1" kern="100" dirty="0">
                <a:effectLst/>
                <a:latin typeface="Calibri" panose="020F0502020204030204" pitchFamily="34" charset="0"/>
                <a:ea typeface="Calibri" panose="020F0502020204030204" pitchFamily="34" charset="0"/>
                <a:cs typeface="Times New Roman" panose="02020603050405020304" pitchFamily="18" charset="0"/>
              </a:rPr>
              <a:t>sabit yatırım tutarının %70’ine</a:t>
            </a:r>
            <a:r>
              <a:rPr lang="tr-TR"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b="1" kern="100" dirty="0">
                <a:effectLst/>
                <a:latin typeface="Calibri" panose="020F0502020204030204" pitchFamily="34" charset="0"/>
                <a:ea typeface="Calibri" panose="020F0502020204030204" pitchFamily="34" charset="0"/>
                <a:cs typeface="Times New Roman" panose="02020603050405020304" pitchFamily="18" charset="0"/>
              </a:rPr>
              <a:t>kadar</a:t>
            </a:r>
            <a:r>
              <a:rPr lang="tr-TR" sz="2400" kern="100" dirty="0">
                <a:effectLst/>
                <a:latin typeface="Calibri" panose="020F0502020204030204" pitchFamily="34" charset="0"/>
                <a:ea typeface="Calibri" panose="020F0502020204030204" pitchFamily="34" charset="0"/>
                <a:cs typeface="Times New Roman" panose="02020603050405020304" pitchFamily="18" charset="0"/>
              </a:rPr>
              <a:t> kullanılan krediye ilişkin ödenecek faizin veya kâr payının Erzurum da faiz için 5 puan kar payı için 2 puan olmak üzere: </a:t>
            </a:r>
            <a:r>
              <a:rPr lang="tr-TR" sz="2400" b="1" kern="100" dirty="0">
                <a:effectLst/>
                <a:latin typeface="Calibri" panose="020F0502020204030204" pitchFamily="34" charset="0"/>
                <a:ea typeface="Calibri" panose="020F0502020204030204" pitchFamily="34" charset="0"/>
                <a:cs typeface="Times New Roman" panose="02020603050405020304" pitchFamily="18" charset="0"/>
              </a:rPr>
              <a:t>Azami: 1.400.000,00 faiz desteği </a:t>
            </a:r>
            <a:r>
              <a:rPr lang="tr-TR" sz="2400" kern="100" dirty="0">
                <a:effectLst/>
                <a:latin typeface="Calibri" panose="020F0502020204030204" pitchFamily="34" charset="0"/>
                <a:ea typeface="Calibri" panose="020F0502020204030204" pitchFamily="34" charset="0"/>
                <a:cs typeface="Times New Roman" panose="02020603050405020304" pitchFamily="18" charset="0"/>
              </a:rPr>
              <a:t>sağlanır.</a:t>
            </a:r>
          </a:p>
          <a:p>
            <a:pPr marL="342900" lvl="0" indent="-342900" algn="just">
              <a:lnSpc>
                <a:spcPct val="107000"/>
              </a:lnSpc>
              <a:buFont typeface="Calibri" panose="020F0502020204030204" pitchFamily="34" charset="0"/>
              <a:buChar char="-"/>
            </a:pPr>
            <a:r>
              <a:rPr lang="tr-TR" sz="2400" kern="100" dirty="0">
                <a:effectLst/>
                <a:latin typeface="Calibri" panose="020F0502020204030204" pitchFamily="34" charset="0"/>
                <a:ea typeface="Calibri" panose="020F0502020204030204" pitchFamily="34" charset="0"/>
                <a:cs typeface="Times New Roman" panose="02020603050405020304" pitchFamily="18" charset="0"/>
              </a:rPr>
              <a:t>Kredilendirme de değerlendirme tamamen banka inisiyatifindedir.</a:t>
            </a:r>
          </a:p>
          <a:p>
            <a:pPr marL="342900" lvl="0" indent="-342900" algn="just">
              <a:lnSpc>
                <a:spcPct val="107000"/>
              </a:lnSpc>
              <a:spcAft>
                <a:spcPts val="800"/>
              </a:spcAft>
              <a:buFont typeface="Calibri" panose="020F0502020204030204" pitchFamily="34" charset="0"/>
              <a:buChar char="-"/>
            </a:pPr>
            <a:r>
              <a:rPr lang="tr-TR" sz="2400" kern="100" dirty="0">
                <a:effectLst/>
                <a:latin typeface="Calibri" panose="020F0502020204030204" pitchFamily="34" charset="0"/>
                <a:ea typeface="Calibri" panose="020F0502020204030204" pitchFamily="34" charset="0"/>
                <a:cs typeface="Times New Roman" panose="02020603050405020304" pitchFamily="18" charset="0"/>
              </a:rPr>
              <a:t>KGF Destekli Krediler de teşvikle ilgili fasıllar mevcut olup bunlar yine banka ile yapılan sözleşmelere binaen 3-6-9 ay ertelemeli ve azami % 85 oranında kefaletlidir. </a:t>
            </a:r>
          </a:p>
          <a:p>
            <a:pPr marL="0" indent="0">
              <a:buNone/>
            </a:pPr>
            <a:endParaRPr lang="tr-TR" dirty="0"/>
          </a:p>
        </p:txBody>
      </p:sp>
    </p:spTree>
    <p:extLst>
      <p:ext uri="{BB962C8B-B14F-4D97-AF65-F5344CB8AC3E}">
        <p14:creationId xmlns:p14="http://schemas.microsoft.com/office/powerpoint/2010/main" val="2634582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A4765F2E-2AE4-EC01-E13E-D73AB21EDC9F}"/>
              </a:ext>
            </a:extLst>
          </p:cNvPr>
          <p:cNvSpPr>
            <a:spLocks noGrp="1"/>
          </p:cNvSpPr>
          <p:nvPr>
            <p:ph type="title"/>
          </p:nvPr>
        </p:nvSpPr>
        <p:spPr/>
        <p:txBody>
          <a:bodyPr>
            <a:normAutofit fontScale="90000"/>
          </a:bodyPr>
          <a:lstStyle/>
          <a:p>
            <a:pPr algn="ctr"/>
            <a:r>
              <a:rPr lang="tr-TR" sz="8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Yatırım Yeri Tahsisi</a:t>
            </a:r>
            <a:endParaRPr lang="tr-TR" sz="8800" dirty="0">
              <a:solidFill>
                <a:schemeClr val="tx1"/>
              </a:solidFill>
            </a:endParaRPr>
          </a:p>
        </p:txBody>
      </p:sp>
      <p:sp>
        <p:nvSpPr>
          <p:cNvPr id="3" name="İçerik Yer Tutucusu 2">
            <a:extLst>
              <a:ext uri="{FF2B5EF4-FFF2-40B4-BE49-F238E27FC236}">
                <a16:creationId xmlns="" xmlns:a16="http://schemas.microsoft.com/office/drawing/2014/main" id="{8494EED2-6E5A-2DD2-962E-702B4A939EE0}"/>
              </a:ext>
            </a:extLst>
          </p:cNvPr>
          <p:cNvSpPr>
            <a:spLocks noGrp="1"/>
          </p:cNvSpPr>
          <p:nvPr>
            <p:ph idx="1"/>
          </p:nvPr>
        </p:nvSpPr>
        <p:spPr>
          <a:xfrm>
            <a:off x="677334" y="2160589"/>
            <a:ext cx="8777562" cy="3880773"/>
          </a:xfrm>
        </p:spPr>
        <p:txBody>
          <a:bodyPr>
            <a:normAutofit fontScale="92500" lnSpcReduction="20000"/>
          </a:bodyPr>
          <a:lstStyle/>
          <a:p>
            <a:pPr marL="0" indent="0" algn="just">
              <a:buNone/>
            </a:pPr>
            <a:r>
              <a:rPr lang="tr-TR" sz="4400" dirty="0">
                <a:effectLst/>
                <a:latin typeface="Calibri" panose="020F0502020204030204" pitchFamily="34" charset="0"/>
                <a:ea typeface="Calibri" panose="020F0502020204030204" pitchFamily="34" charset="0"/>
                <a:cs typeface="Times New Roman" panose="02020603050405020304" pitchFamily="18" charset="0"/>
              </a:rPr>
              <a:t>Yatırım Teşvik Belgesi düzenlenmiş stratejik yatırımlar, </a:t>
            </a:r>
            <a:r>
              <a:rPr lang="tr-TR" sz="4400" b="1" dirty="0">
                <a:effectLst/>
                <a:latin typeface="Calibri" panose="020F0502020204030204" pitchFamily="34" charset="0"/>
                <a:ea typeface="Calibri" panose="020F0502020204030204" pitchFamily="34" charset="0"/>
                <a:cs typeface="Times New Roman" panose="02020603050405020304" pitchFamily="18" charset="0"/>
              </a:rPr>
              <a:t>bölgesel</a:t>
            </a:r>
            <a:r>
              <a:rPr lang="tr-TR" sz="4400" dirty="0">
                <a:effectLst/>
                <a:latin typeface="Calibri" panose="020F0502020204030204" pitchFamily="34" charset="0"/>
                <a:ea typeface="Calibri" panose="020F0502020204030204" pitchFamily="34" charset="0"/>
                <a:cs typeface="Times New Roman" panose="02020603050405020304" pitchFamily="18" charset="0"/>
              </a:rPr>
              <a:t> ve </a:t>
            </a:r>
            <a:r>
              <a:rPr lang="tr-TR" sz="4400" b="1" dirty="0">
                <a:effectLst/>
                <a:latin typeface="Calibri" panose="020F0502020204030204" pitchFamily="34" charset="0"/>
                <a:ea typeface="Calibri" panose="020F0502020204030204" pitchFamily="34" charset="0"/>
                <a:cs typeface="Times New Roman" panose="02020603050405020304" pitchFamily="18" charset="0"/>
              </a:rPr>
              <a:t>öncelikli yatırımlar</a:t>
            </a:r>
            <a:r>
              <a:rPr lang="tr-TR" sz="4400" dirty="0">
                <a:effectLst/>
                <a:latin typeface="Calibri" panose="020F0502020204030204" pitchFamily="34" charset="0"/>
                <a:ea typeface="Calibri" panose="020F0502020204030204" pitchFamily="34" charset="0"/>
                <a:cs typeface="Times New Roman" panose="02020603050405020304" pitchFamily="18" charset="0"/>
              </a:rPr>
              <a:t> için Çevre, Şehircilik ve İklim Değişikliği Bakanlığınca (Milli Emlak Genel Müdürlüğü) belirlenen usul ve esaslar çerçevesinde yatırım yeri tahsis edilebilir. </a:t>
            </a:r>
            <a:endParaRPr lang="tr-TR" sz="4400" dirty="0"/>
          </a:p>
        </p:txBody>
      </p:sp>
    </p:spTree>
    <p:extLst>
      <p:ext uri="{BB962C8B-B14F-4D97-AF65-F5344CB8AC3E}">
        <p14:creationId xmlns:p14="http://schemas.microsoft.com/office/powerpoint/2010/main" val="4278876929"/>
      </p:ext>
    </p:extLst>
  </p:cSld>
  <p:clrMapOvr>
    <a:masterClrMapping/>
  </p:clrMapOvr>
</p:sld>
</file>

<file path=ppt/theme/theme1.xml><?xml version="1.0" encoding="utf-8"?>
<a:theme xmlns:a="http://schemas.openxmlformats.org/drawingml/2006/main" name="Kristal">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65</TotalTime>
  <Words>723</Words>
  <Application>Microsoft Office PowerPoint</Application>
  <PresentationFormat>Geniş ekran</PresentationFormat>
  <Paragraphs>83</Paragraphs>
  <Slides>14</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14</vt:i4>
      </vt:variant>
    </vt:vector>
  </HeadingPairs>
  <TitlesOfParts>
    <vt:vector size="22" baseType="lpstr">
      <vt:lpstr>Arial</vt:lpstr>
      <vt:lpstr>Calibri</vt:lpstr>
      <vt:lpstr>Noto Sans Symbols</vt:lpstr>
      <vt:lpstr>Segoe UI Symbol</vt:lpstr>
      <vt:lpstr>Times New Roman</vt:lpstr>
      <vt:lpstr>Trebuchet MS</vt:lpstr>
      <vt:lpstr>Wingdings 3</vt:lpstr>
      <vt:lpstr>Kristal</vt:lpstr>
      <vt:lpstr>       ERZURUM İLİ ÖZELİNDE  EĞİTİM SEKTÖRÜ DAHİLİNDE  BÖLGESEL TEŞVİK UYGULAMALARI </vt:lpstr>
      <vt:lpstr>SEKTÖRE YÖNELİK  UYGUNLUĞU İNCELENEN YATIRIM KONULARI &amp;  US-97 KODLAR </vt:lpstr>
      <vt:lpstr>Yatırım Türleri</vt:lpstr>
      <vt:lpstr>BÖLGESEL TEŞVİK UYGULAMALARI </vt:lpstr>
      <vt:lpstr>KDV İstisnası</vt:lpstr>
      <vt:lpstr>Gümrük Vergisi Muafiyeti</vt:lpstr>
      <vt:lpstr>Vergi İndirimi</vt:lpstr>
      <vt:lpstr>Faiz Veya Kâr Payı Desteği</vt:lpstr>
      <vt:lpstr>Yatırım Yeri Tahsisi</vt:lpstr>
      <vt:lpstr>Sigorta Primi İşveren Hissesi Desteği</vt:lpstr>
      <vt:lpstr>İlave Teşvikler</vt:lpstr>
      <vt:lpstr>YATIRIMLARINIZIN YATIRIM TEŞVİK KAPSAMINA DAHİL EDİLMESİ İÇİN GERÇEKLEŞECEK İŞLEM VE GEREKLİ BELGELER</vt:lpstr>
      <vt:lpstr>YATIRIMLARINIZIN YATIRIM TEŞVİK KAPSAMINA DAHİL EDİLMESİ İÇİN GERÇEKLEŞECEK İŞLEM VE GEREKLİ BELGELER </vt:lpstr>
      <vt:lpstr>SORU - CEVAP</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ERZURUM İLİ ÖZELİNDE  EĞİTİM SEKTÖRÜ DAHİLİNDE  BÖLGESEL TEŞVİK UYGULAMALARI</dc:title>
  <dc:creator>oruç reis kesemen</dc:creator>
  <cp:lastModifiedBy>mehtap.yarbasi</cp:lastModifiedBy>
  <cp:revision>14</cp:revision>
  <dcterms:created xsi:type="dcterms:W3CDTF">2025-04-17T13:42:20Z</dcterms:created>
  <dcterms:modified xsi:type="dcterms:W3CDTF">2025-04-18T08:08:28Z</dcterms:modified>
</cp:coreProperties>
</file>